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293" r:id="rId2"/>
    <p:sldId id="296" r:id="rId3"/>
    <p:sldId id="348" r:id="rId4"/>
    <p:sldId id="311" r:id="rId5"/>
    <p:sldId id="299" r:id="rId6"/>
    <p:sldId id="295" r:id="rId7"/>
    <p:sldId id="302" r:id="rId8"/>
    <p:sldId id="303" r:id="rId9"/>
    <p:sldId id="305" r:id="rId10"/>
    <p:sldId id="306" r:id="rId11"/>
    <p:sldId id="307" r:id="rId12"/>
    <p:sldId id="308" r:id="rId13"/>
    <p:sldId id="309" r:id="rId14"/>
    <p:sldId id="310" r:id="rId15"/>
    <p:sldId id="256" r:id="rId16"/>
    <p:sldId id="267" r:id="rId17"/>
    <p:sldId id="290" r:id="rId18"/>
    <p:sldId id="361" r:id="rId19"/>
    <p:sldId id="362" r:id="rId20"/>
    <p:sldId id="363" r:id="rId21"/>
    <p:sldId id="364" r:id="rId22"/>
    <p:sldId id="269" r:id="rId23"/>
    <p:sldId id="292" r:id="rId24"/>
    <p:sldId id="317" r:id="rId25"/>
    <p:sldId id="312" r:id="rId26"/>
    <p:sldId id="315" r:id="rId27"/>
    <p:sldId id="324" r:id="rId28"/>
    <p:sldId id="360" r:id="rId29"/>
    <p:sldId id="326" r:id="rId30"/>
    <p:sldId id="355" r:id="rId31"/>
    <p:sldId id="356" r:id="rId32"/>
    <p:sldId id="357" r:id="rId33"/>
    <p:sldId id="358" r:id="rId34"/>
    <p:sldId id="359" r:id="rId35"/>
    <p:sldId id="327" r:id="rId36"/>
    <p:sldId id="340" r:id="rId37"/>
    <p:sldId id="341" r:id="rId38"/>
    <p:sldId id="365" r:id="rId39"/>
    <p:sldId id="344" r:id="rId40"/>
    <p:sldId id="345" r:id="rId41"/>
    <p:sldId id="346" r:id="rId42"/>
    <p:sldId id="354" r:id="rId43"/>
    <p:sldId id="347" r:id="rId44"/>
    <p:sldId id="283" r:id="rId45"/>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726D"/>
    <a:srgbClr val="939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2" autoAdjust="0"/>
  </p:normalViewPr>
  <p:slideViewPr>
    <p:cSldViewPr>
      <p:cViewPr>
        <p:scale>
          <a:sx n="80" d="100"/>
          <a:sy n="80" d="100"/>
        </p:scale>
        <p:origin x="-1674" y="-174"/>
      </p:cViewPr>
      <p:guideLst>
        <p:guide orient="horz" pos="2160"/>
        <p:guide pos="2880"/>
      </p:guideLst>
    </p:cSldViewPr>
  </p:slideViewPr>
  <p:notesTextViewPr>
    <p:cViewPr>
      <p:scale>
        <a:sx n="1" d="1"/>
        <a:sy n="1" d="1"/>
      </p:scale>
      <p:origin x="0" y="0"/>
    </p:cViewPr>
  </p:notesTextViewPr>
  <p:notesViewPr>
    <p:cSldViewPr>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BFD7B2-7657-4297-A7FD-34D0D6491649}" type="datetimeFigureOut">
              <a:rPr lang="de-AT" smtClean="0"/>
              <a:t>20.03.2014</a:t>
            </a:fld>
            <a:endParaRPr lang="de-AT"/>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0737E3-FEC8-4628-94AB-F5AEA4E092F3}" type="slidenum">
              <a:rPr lang="de-AT" smtClean="0"/>
              <a:t>‹Nr.›</a:t>
            </a:fld>
            <a:endParaRPr lang="de-AT"/>
          </a:p>
        </p:txBody>
      </p:sp>
    </p:spTree>
    <p:extLst>
      <p:ext uri="{BB962C8B-B14F-4D97-AF65-F5344CB8AC3E}">
        <p14:creationId xmlns:p14="http://schemas.microsoft.com/office/powerpoint/2010/main" val="3541437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3D8E5D0-2D8D-48AD-902E-6F327A3A8752}" type="datetimeFigureOut">
              <a:rPr lang="de-AT"/>
              <a:pPr>
                <a:defRPr/>
              </a:pPr>
              <a:t>20.03.2014</a:t>
            </a:fld>
            <a:endParaRPr lang="de-AT"/>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AT" noProof="0" smtClean="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53D491E-7939-406A-856E-CC022A907CE2}" type="slidenum">
              <a:rPr lang="de-AT"/>
              <a:pPr>
                <a:defRPr/>
              </a:pPr>
              <a:t>‹Nr.›</a:t>
            </a:fld>
            <a:endParaRPr lang="de-AT"/>
          </a:p>
        </p:txBody>
      </p:sp>
    </p:spTree>
    <p:extLst>
      <p:ext uri="{BB962C8B-B14F-4D97-AF65-F5344CB8AC3E}">
        <p14:creationId xmlns:p14="http://schemas.microsoft.com/office/powerpoint/2010/main" val="24608048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381C9A6A-191B-4570-9E58-F8FB84259311}" type="slidenum">
              <a:rPr lang="de-AT" smtClean="0"/>
              <a:pPr>
                <a:defRPr/>
              </a:pPr>
              <a:t>1</a:t>
            </a:fld>
            <a:endParaRPr lang="de-AT"/>
          </a:p>
        </p:txBody>
      </p:sp>
    </p:spTree>
    <p:extLst>
      <p:ext uri="{BB962C8B-B14F-4D97-AF65-F5344CB8AC3E}">
        <p14:creationId xmlns:p14="http://schemas.microsoft.com/office/powerpoint/2010/main" val="850114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AA1A9F7-E689-442C-867F-6DD40B2DDE50}" type="slidenum">
              <a:rPr lang="de-AT" altLang="de-DE" smtClean="0"/>
              <a:pPr eaLnBrk="1" hangingPunct="1">
                <a:spcBef>
                  <a:spcPct val="0"/>
                </a:spcBef>
              </a:pPr>
              <a:t>3</a:t>
            </a:fld>
            <a:endParaRPr lang="de-AT" altLang="de-DE" smtClean="0"/>
          </a:p>
        </p:txBody>
      </p:sp>
      <p:sp>
        <p:nvSpPr>
          <p:cNvPr id="46083" name="Rectangle 7"/>
          <p:cNvSpPr txBox="1">
            <a:spLocks noGrp="1" noChangeArrowheads="1"/>
          </p:cNvSpPr>
          <p:nvPr/>
        </p:nvSpPr>
        <p:spPr bwMode="auto">
          <a:xfrm>
            <a:off x="3885275" y="8684899"/>
            <a:ext cx="2971092" cy="45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20" tIns="45560" rIns="91120" bIns="45560" anchor="b"/>
          <a:lstStyle>
            <a:lvl1pPr defTabSz="911225" eaLnBrk="0" hangingPunct="0">
              <a:spcBef>
                <a:spcPct val="30000"/>
              </a:spcBef>
              <a:defRPr sz="1200">
                <a:solidFill>
                  <a:schemeClr val="tx1"/>
                </a:solidFill>
                <a:latin typeface="Arial" charset="0"/>
              </a:defRPr>
            </a:lvl1pPr>
            <a:lvl2pPr marL="742950" indent="-285750" defTabSz="911225" eaLnBrk="0" hangingPunct="0">
              <a:spcBef>
                <a:spcPct val="30000"/>
              </a:spcBef>
              <a:defRPr sz="1200">
                <a:solidFill>
                  <a:schemeClr val="tx1"/>
                </a:solidFill>
                <a:latin typeface="Arial" charset="0"/>
              </a:defRPr>
            </a:lvl2pPr>
            <a:lvl3pPr marL="1143000" indent="-228600" defTabSz="911225" eaLnBrk="0" hangingPunct="0">
              <a:spcBef>
                <a:spcPct val="30000"/>
              </a:spcBef>
              <a:defRPr sz="1200">
                <a:solidFill>
                  <a:schemeClr val="tx1"/>
                </a:solidFill>
                <a:latin typeface="Arial" charset="0"/>
              </a:defRPr>
            </a:lvl3pPr>
            <a:lvl4pPr marL="1600200" indent="-228600" defTabSz="911225" eaLnBrk="0" hangingPunct="0">
              <a:spcBef>
                <a:spcPct val="30000"/>
              </a:spcBef>
              <a:defRPr sz="1200">
                <a:solidFill>
                  <a:schemeClr val="tx1"/>
                </a:solidFill>
                <a:latin typeface="Arial" charset="0"/>
              </a:defRPr>
            </a:lvl4pPr>
            <a:lvl5pPr marL="2057400" indent="-228600" defTabSz="911225" eaLnBrk="0" hangingPunct="0">
              <a:spcBef>
                <a:spcPct val="30000"/>
              </a:spcBef>
              <a:defRPr sz="1200">
                <a:solidFill>
                  <a:schemeClr val="tx1"/>
                </a:solidFill>
                <a:latin typeface="Arial" charset="0"/>
              </a:defRPr>
            </a:lvl5pPr>
            <a:lvl6pPr marL="2514600" indent="-228600" defTabSz="911225" eaLnBrk="0" fontAlgn="base" hangingPunct="0">
              <a:spcBef>
                <a:spcPct val="30000"/>
              </a:spcBef>
              <a:spcAft>
                <a:spcPct val="0"/>
              </a:spcAft>
              <a:defRPr sz="1200">
                <a:solidFill>
                  <a:schemeClr val="tx1"/>
                </a:solidFill>
                <a:latin typeface="Arial" charset="0"/>
              </a:defRPr>
            </a:lvl6pPr>
            <a:lvl7pPr marL="2971800" indent="-228600" defTabSz="911225" eaLnBrk="0" fontAlgn="base" hangingPunct="0">
              <a:spcBef>
                <a:spcPct val="30000"/>
              </a:spcBef>
              <a:spcAft>
                <a:spcPct val="0"/>
              </a:spcAft>
              <a:defRPr sz="1200">
                <a:solidFill>
                  <a:schemeClr val="tx1"/>
                </a:solidFill>
                <a:latin typeface="Arial" charset="0"/>
              </a:defRPr>
            </a:lvl7pPr>
            <a:lvl8pPr marL="3429000" indent="-228600" defTabSz="911225" eaLnBrk="0" fontAlgn="base" hangingPunct="0">
              <a:spcBef>
                <a:spcPct val="30000"/>
              </a:spcBef>
              <a:spcAft>
                <a:spcPct val="0"/>
              </a:spcAft>
              <a:defRPr sz="1200">
                <a:solidFill>
                  <a:schemeClr val="tx1"/>
                </a:solidFill>
                <a:latin typeface="Arial" charset="0"/>
              </a:defRPr>
            </a:lvl8pPr>
            <a:lvl9pPr marL="3886200" indent="-228600" defTabSz="911225"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C8B8BBE-74F1-4E2D-8D23-625CD54EEEDA}" type="slidenum">
              <a:rPr lang="de-AT" altLang="de-DE"/>
              <a:pPr algn="r" eaLnBrk="1" hangingPunct="1">
                <a:spcBef>
                  <a:spcPct val="0"/>
                </a:spcBef>
              </a:pPr>
              <a:t>3</a:t>
            </a:fld>
            <a:endParaRPr lang="de-AT" altLang="de-DE"/>
          </a:p>
        </p:txBody>
      </p:sp>
      <p:sp>
        <p:nvSpPr>
          <p:cNvPr id="46084" name="Rectangle 2"/>
          <p:cNvSpPr>
            <a:spLocks noGrp="1" noRot="1" noChangeAspect="1" noChangeArrowheads="1" noTextEdit="1"/>
          </p:cNvSpPr>
          <p:nvPr>
            <p:ph type="sldImg"/>
          </p:nvPr>
        </p:nvSpPr>
        <p:spPr>
          <a:ln/>
        </p:spPr>
      </p:sp>
      <p:sp>
        <p:nvSpPr>
          <p:cNvPr id="46085" name="Rectangle 3"/>
          <p:cNvSpPr>
            <a:spLocks noGrp="1" noChangeArrowheads="1"/>
          </p:cNvSpPr>
          <p:nvPr>
            <p:ph type="body" idx="1"/>
          </p:nvPr>
        </p:nvSpPr>
        <p:spPr>
          <a:xfrm>
            <a:off x="684005" y="4343913"/>
            <a:ext cx="5489991" cy="4114361"/>
          </a:xfrm>
          <a:noFill/>
        </p:spPr>
        <p:txBody>
          <a:bodyPr lIns="91120" tIns="45560" rIns="91120" bIns="45560"/>
          <a:lstStyle/>
          <a:p>
            <a:pPr eaLnBrk="1" hangingPunct="1"/>
            <a:r>
              <a:rPr lang="de-AT" altLang="de-DE" smtClean="0"/>
              <a:t>Folie zum kürzen: </a:t>
            </a:r>
          </a:p>
          <a:p>
            <a:pPr eaLnBrk="1" hangingPunct="1"/>
            <a:r>
              <a:rPr lang="de-AT" altLang="de-DE" smtClean="0"/>
              <a:t>Diese Bilder verdeutlichen, wie siech die Verkehrsteilnehmer  -blind – auf ihre Navis verlassen. Auch wenn alle wissen, dass der Einsatz gezahlt werden muss – wie kommt die freiwillige Feuerwehr dazu? </a:t>
            </a:r>
          </a:p>
          <a:p>
            <a:pPr eaLnBrk="1" hangingPunct="1"/>
            <a:r>
              <a:rPr lang="de-AT" altLang="de-DE" smtClean="0"/>
              <a:t>Wenn durch korrekte und aktuelle Daten die Navis gefüttert werden können, bedeutet dies eine geringeren Aufwand bei den Einsatzkräften… und vor allem unerwünschte Schleichwege können unterbunden werden. Es müssen nicht extra Tafeln oder Fahrverbote, etc. Aufgestellt werden – „Schilderwald“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381C9A6A-191B-4570-9E58-F8FB84259311}" type="slidenum">
              <a:rPr lang="de-AT" smtClean="0"/>
              <a:pPr>
                <a:defRPr/>
              </a:pPr>
              <a:t>17</a:t>
            </a:fld>
            <a:endParaRPr lang="de-AT"/>
          </a:p>
        </p:txBody>
      </p:sp>
    </p:spTree>
    <p:extLst>
      <p:ext uri="{BB962C8B-B14F-4D97-AF65-F5344CB8AC3E}">
        <p14:creationId xmlns:p14="http://schemas.microsoft.com/office/powerpoint/2010/main" val="97574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1F70CB-4249-42EE-83AB-BD2EE5CE3325}" type="slidenum">
              <a:rPr lang="de-AT" smtClean="0"/>
              <a:pPr eaLnBrk="1" hangingPunct="1"/>
              <a:t>43</a:t>
            </a:fld>
            <a:endParaRPr lang="de-AT" dirty="0" smtClean="0"/>
          </a:p>
        </p:txBody>
      </p:sp>
      <p:sp>
        <p:nvSpPr>
          <p:cNvPr id="80899" name="Folienbildplatzhalter 1"/>
          <p:cNvSpPr>
            <a:spLocks noGrp="1" noRot="1" noChangeAspect="1" noTextEdit="1"/>
          </p:cNvSpPr>
          <p:nvPr>
            <p:ph type="sldImg"/>
          </p:nvPr>
        </p:nvSpPr>
        <p:spPr>
          <a:ln/>
        </p:spPr>
      </p:sp>
      <p:sp>
        <p:nvSpPr>
          <p:cNvPr id="80900" name="Notizenplatzhalter 2"/>
          <p:cNvSpPr>
            <a:spLocks noGrp="1"/>
          </p:cNvSpPr>
          <p:nvPr>
            <p:ph type="body" idx="1"/>
          </p:nvPr>
        </p:nvSpPr>
        <p:spPr>
          <a:xfrm>
            <a:off x="684214" y="4343401"/>
            <a:ext cx="5489575" cy="4114800"/>
          </a:xfrm>
          <a:noFill/>
        </p:spPr>
        <p:txBody>
          <a:bodyPr lIns="91120" tIns="45560" rIns="91120" bIns="45560"/>
          <a:lstStyle/>
          <a:p>
            <a:pPr eaLnBrk="1" hangingPunct="1"/>
            <a:r>
              <a:rPr lang="de-AT" dirty="0" smtClean="0"/>
              <a:t>Auch können gewisse  Prozesse, wie die Beantragung einer Bauschuttlagerung oder eines Containers in gewissen Straßenzügen automatisch erfolgen - </a:t>
            </a:r>
            <a:r>
              <a:rPr lang="de-AT" b="1" dirty="0" smtClean="0"/>
              <a:t>Verwaltungsvereinfachung</a:t>
            </a:r>
            <a:r>
              <a:rPr lang="de-AT" dirty="0" smtClean="0"/>
              <a:t> – Wien baut derzeit diese Prozesse auf. </a:t>
            </a:r>
          </a:p>
          <a:p>
            <a:pPr eaLnBrk="1" hangingPunct="1"/>
            <a:endParaRPr lang="de-AT" dirty="0" smtClean="0"/>
          </a:p>
          <a:p>
            <a:pPr eaLnBrk="1" hangingPunct="1"/>
            <a:r>
              <a:rPr lang="de-AT" dirty="0" smtClean="0"/>
              <a:t>Die Verkehrsreferenten haben für „Anfragen“  bessere Datengrundlage und könne so rascher Auskunft geben bzw. bei „Sonderwünschen“ erklären, dass das System solche Lösungen nicht zulässt. „</a:t>
            </a:r>
            <a:r>
              <a:rPr lang="de-AT" b="1" dirty="0" smtClean="0"/>
              <a:t>Verfahrensbeschleunigung“</a:t>
            </a:r>
          </a:p>
          <a:p>
            <a:pPr eaLnBrk="1" hangingPunct="1"/>
            <a:endParaRPr lang="de-AT" dirty="0" smtClean="0"/>
          </a:p>
          <a:p>
            <a:pPr eaLnBrk="1" hangingPunct="1"/>
            <a:r>
              <a:rPr lang="de-AT" dirty="0" smtClean="0"/>
              <a:t>Durch die gesicherte behördlichen Datengrundlage können möglicherweise gewisse Verfahren frühzeitig beendet werden und so </a:t>
            </a:r>
            <a:r>
              <a:rPr lang="de-AT" b="1" dirty="0" smtClean="0"/>
              <a:t>Lokalaugenscheine</a:t>
            </a:r>
            <a:r>
              <a:rPr lang="de-AT" dirty="0" smtClean="0"/>
              <a:t> eingespart werden.</a:t>
            </a:r>
          </a:p>
          <a:p>
            <a:pPr eaLnBrk="1" hangingPunct="1"/>
            <a:endParaRPr lang="de-AT" dirty="0" smtClean="0"/>
          </a:p>
          <a:p>
            <a:pPr eaLnBrk="1" hangingPunct="1"/>
            <a:endParaRPr lang="de-DE" dirty="0" smtClean="0"/>
          </a:p>
        </p:txBody>
      </p:sp>
      <p:sp>
        <p:nvSpPr>
          <p:cNvPr id="80901" name="Foliennummernplatzhalter 3"/>
          <p:cNvSpPr txBox="1">
            <a:spLocks noGrp="1"/>
          </p:cNvSpPr>
          <p:nvPr/>
        </p:nvSpPr>
        <p:spPr bwMode="auto">
          <a:xfrm>
            <a:off x="3884614" y="868521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20" tIns="45560" rIns="91120" bIns="45560" anchor="b"/>
          <a:lstStyle>
            <a:lvl1pPr defTabSz="911225" eaLnBrk="0" hangingPunct="0">
              <a:defRPr>
                <a:solidFill>
                  <a:schemeClr val="tx1"/>
                </a:solidFill>
                <a:latin typeface="Arial" charset="0"/>
              </a:defRPr>
            </a:lvl1pPr>
            <a:lvl2pPr marL="742950" indent="-285750" defTabSz="911225" eaLnBrk="0" hangingPunct="0">
              <a:defRPr>
                <a:solidFill>
                  <a:schemeClr val="tx1"/>
                </a:solidFill>
                <a:latin typeface="Arial" charset="0"/>
              </a:defRPr>
            </a:lvl2pPr>
            <a:lvl3pPr marL="1143000" indent="-228600" defTabSz="911225" eaLnBrk="0" hangingPunct="0">
              <a:defRPr>
                <a:solidFill>
                  <a:schemeClr val="tx1"/>
                </a:solidFill>
                <a:latin typeface="Arial" charset="0"/>
              </a:defRPr>
            </a:lvl3pPr>
            <a:lvl4pPr marL="1600200" indent="-228600" defTabSz="911225" eaLnBrk="0" hangingPunct="0">
              <a:defRPr>
                <a:solidFill>
                  <a:schemeClr val="tx1"/>
                </a:solidFill>
                <a:latin typeface="Arial" charset="0"/>
              </a:defRPr>
            </a:lvl4pPr>
            <a:lvl5pPr marL="2057400" indent="-228600" defTabSz="911225" eaLnBrk="0" hangingPunct="0">
              <a:defRPr>
                <a:solidFill>
                  <a:schemeClr val="tx1"/>
                </a:solidFill>
                <a:latin typeface="Arial" charset="0"/>
              </a:defRPr>
            </a:lvl5pPr>
            <a:lvl6pPr marL="2514600" indent="-228600" defTabSz="911225" eaLnBrk="0" fontAlgn="base" hangingPunct="0">
              <a:spcBef>
                <a:spcPct val="0"/>
              </a:spcBef>
              <a:spcAft>
                <a:spcPct val="0"/>
              </a:spcAft>
              <a:defRPr>
                <a:solidFill>
                  <a:schemeClr val="tx1"/>
                </a:solidFill>
                <a:latin typeface="Arial" charset="0"/>
              </a:defRPr>
            </a:lvl6pPr>
            <a:lvl7pPr marL="2971800" indent="-228600" defTabSz="911225" eaLnBrk="0" fontAlgn="base" hangingPunct="0">
              <a:spcBef>
                <a:spcPct val="0"/>
              </a:spcBef>
              <a:spcAft>
                <a:spcPct val="0"/>
              </a:spcAft>
              <a:defRPr>
                <a:solidFill>
                  <a:schemeClr val="tx1"/>
                </a:solidFill>
                <a:latin typeface="Arial" charset="0"/>
              </a:defRPr>
            </a:lvl7pPr>
            <a:lvl8pPr marL="3429000" indent="-228600" defTabSz="911225" eaLnBrk="0" fontAlgn="base" hangingPunct="0">
              <a:spcBef>
                <a:spcPct val="0"/>
              </a:spcBef>
              <a:spcAft>
                <a:spcPct val="0"/>
              </a:spcAft>
              <a:defRPr>
                <a:solidFill>
                  <a:schemeClr val="tx1"/>
                </a:solidFill>
                <a:latin typeface="Arial" charset="0"/>
              </a:defRPr>
            </a:lvl8pPr>
            <a:lvl9pPr marL="3886200" indent="-228600" defTabSz="911225" eaLnBrk="0" fontAlgn="base" hangingPunct="0">
              <a:spcBef>
                <a:spcPct val="0"/>
              </a:spcBef>
              <a:spcAft>
                <a:spcPct val="0"/>
              </a:spcAft>
              <a:defRPr>
                <a:solidFill>
                  <a:schemeClr val="tx1"/>
                </a:solidFill>
                <a:latin typeface="Arial" charset="0"/>
              </a:defRPr>
            </a:lvl9pPr>
          </a:lstStyle>
          <a:p>
            <a:pPr algn="r" eaLnBrk="1" hangingPunct="1"/>
            <a:fld id="{12CE3361-8500-447C-A54B-68FF3A5E43B7}" type="slidenum">
              <a:rPr lang="de-AT" sz="1200"/>
              <a:pPr algn="r" eaLnBrk="1" hangingPunct="1"/>
              <a:t>43</a:t>
            </a:fld>
            <a:endParaRPr lang="de-AT" sz="12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179388" y="6064250"/>
            <a:ext cx="7848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defRPr/>
            </a:pPr>
            <a:r>
              <a:rPr lang="de-DE" sz="2000" dirty="0" err="1" smtClean="0">
                <a:solidFill>
                  <a:schemeClr val="bg1"/>
                </a:solidFill>
                <a:latin typeface="Verdana" pitchFamily="34" charset="0"/>
              </a:rPr>
              <a:t>GIP.nö</a:t>
            </a:r>
            <a:r>
              <a:rPr lang="de-DE" sz="2000" dirty="0" smtClean="0">
                <a:solidFill>
                  <a:schemeClr val="bg1"/>
                </a:solidFill>
                <a:latin typeface="Verdana" pitchFamily="34" charset="0"/>
              </a:rPr>
              <a:t> – Verkehrsdatenverbund Niederösterreich</a:t>
            </a:r>
            <a:endParaRPr lang="de-AT" sz="2000" dirty="0" smtClean="0">
              <a:solidFill>
                <a:schemeClr val="bg1"/>
              </a:solidFill>
              <a:latin typeface="Verdana" pitchFamily="34" charset="0"/>
            </a:endParaRPr>
          </a:p>
          <a:p>
            <a:pPr eaLnBrk="1" hangingPunct="1">
              <a:defRPr/>
            </a:pPr>
            <a:endParaRPr lang="de-AT" dirty="0" smtClean="0"/>
          </a:p>
        </p:txBody>
      </p:sp>
    </p:spTree>
    <p:extLst>
      <p:ext uri="{BB962C8B-B14F-4D97-AF65-F5344CB8AC3E}">
        <p14:creationId xmlns:p14="http://schemas.microsoft.com/office/powerpoint/2010/main" val="81169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Datumsplatzhalter 3"/>
          <p:cNvSpPr>
            <a:spLocks noGrp="1"/>
          </p:cNvSpPr>
          <p:nvPr>
            <p:ph type="dt" sz="half" idx="10"/>
          </p:nvPr>
        </p:nvSpPr>
        <p:spPr/>
        <p:txBody>
          <a:bodyPr/>
          <a:lstStyle>
            <a:lvl1pPr>
              <a:defRPr/>
            </a:lvl1pPr>
          </a:lstStyle>
          <a:p>
            <a:pPr>
              <a:defRPr/>
            </a:pPr>
            <a:fld id="{BCF488A5-8534-426C-88F9-4D5141823F13}" type="datetime1">
              <a:rPr lang="de-AT"/>
              <a:pPr>
                <a:defRPr/>
              </a:pPr>
              <a:t>20.03.2014</a:t>
            </a:fld>
            <a:endParaRPr lang="de-AT" dirty="0"/>
          </a:p>
        </p:txBody>
      </p:sp>
      <p:sp>
        <p:nvSpPr>
          <p:cNvPr id="5" name="Fußzeilenplatzhalter 4"/>
          <p:cNvSpPr>
            <a:spLocks noGrp="1"/>
          </p:cNvSpPr>
          <p:nvPr>
            <p:ph type="ftr" sz="quarter" idx="11"/>
          </p:nvPr>
        </p:nvSpPr>
        <p:spPr/>
        <p:txBody>
          <a:bodyPr/>
          <a:lstStyle>
            <a:lvl1pPr>
              <a:defRPr/>
            </a:lvl1pPr>
          </a:lstStyle>
          <a:p>
            <a:pPr>
              <a:defRPr/>
            </a:pPr>
            <a:r>
              <a:rPr lang="de-DE"/>
              <a:t>Vorname Nachname</a:t>
            </a:r>
            <a:endParaRPr lang="de-DE" dirty="0"/>
          </a:p>
        </p:txBody>
      </p:sp>
      <p:sp>
        <p:nvSpPr>
          <p:cNvPr id="6" name="Foliennummernplatzhalter 5"/>
          <p:cNvSpPr>
            <a:spLocks noGrp="1"/>
          </p:cNvSpPr>
          <p:nvPr>
            <p:ph type="sldNum" sz="quarter" idx="12"/>
          </p:nvPr>
        </p:nvSpPr>
        <p:spPr/>
        <p:txBody>
          <a:bodyPr/>
          <a:lstStyle>
            <a:lvl1pPr>
              <a:defRPr/>
            </a:lvl1pPr>
          </a:lstStyle>
          <a:p>
            <a:pPr>
              <a:defRPr/>
            </a:pPr>
            <a:fld id="{F23EBF7C-B959-4E93-BA88-D7ED141A3E2D}" type="slidenum">
              <a:rPr lang="de-AT"/>
              <a:pPr>
                <a:defRPr/>
              </a:pPr>
              <a:t>‹Nr.›</a:t>
            </a:fld>
            <a:endParaRPr lang="de-AT"/>
          </a:p>
        </p:txBody>
      </p:sp>
    </p:spTree>
    <p:extLst>
      <p:ext uri="{BB962C8B-B14F-4D97-AF65-F5344CB8AC3E}">
        <p14:creationId xmlns:p14="http://schemas.microsoft.com/office/powerpoint/2010/main" val="303542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lvl1pPr>
              <a:defRPr/>
            </a:lvl1pPr>
          </a:lstStyle>
          <a:p>
            <a:pPr>
              <a:defRPr/>
            </a:pPr>
            <a:fld id="{F14A063C-BABF-4466-BDFB-EFB657C1B49C}" type="datetime1">
              <a:rPr lang="de-AT"/>
              <a:pPr>
                <a:defRPr/>
              </a:pPr>
              <a:t>20.03.2014</a:t>
            </a:fld>
            <a:endParaRPr lang="de-AT"/>
          </a:p>
        </p:txBody>
      </p:sp>
      <p:sp>
        <p:nvSpPr>
          <p:cNvPr id="8" name="Fußzeilenplatzhalter 7"/>
          <p:cNvSpPr>
            <a:spLocks noGrp="1"/>
          </p:cNvSpPr>
          <p:nvPr>
            <p:ph type="ftr" sz="quarter" idx="11"/>
          </p:nvPr>
        </p:nvSpPr>
        <p:spPr/>
        <p:txBody>
          <a:bodyPr/>
          <a:lstStyle>
            <a:lvl1pPr>
              <a:defRPr/>
            </a:lvl1pPr>
          </a:lstStyle>
          <a:p>
            <a:pPr>
              <a:defRPr/>
            </a:pPr>
            <a:r>
              <a:rPr lang="de-AT"/>
              <a:t>Vorname Nachname</a:t>
            </a:r>
          </a:p>
        </p:txBody>
      </p:sp>
      <p:sp>
        <p:nvSpPr>
          <p:cNvPr id="9" name="Foliennummernplatzhalter 8"/>
          <p:cNvSpPr>
            <a:spLocks noGrp="1"/>
          </p:cNvSpPr>
          <p:nvPr>
            <p:ph type="sldNum" sz="quarter" idx="12"/>
          </p:nvPr>
        </p:nvSpPr>
        <p:spPr/>
        <p:txBody>
          <a:bodyPr/>
          <a:lstStyle>
            <a:lvl1pPr>
              <a:defRPr/>
            </a:lvl1pPr>
          </a:lstStyle>
          <a:p>
            <a:pPr>
              <a:defRPr/>
            </a:pPr>
            <a:fld id="{3BAB047B-CE31-4641-94C8-1A477A0E4D61}" type="slidenum">
              <a:rPr lang="de-AT"/>
              <a:pPr>
                <a:defRPr/>
              </a:pPr>
              <a:t>‹Nr.›</a:t>
            </a:fld>
            <a:endParaRPr lang="de-AT"/>
          </a:p>
        </p:txBody>
      </p:sp>
    </p:spTree>
    <p:extLst>
      <p:ext uri="{BB962C8B-B14F-4D97-AF65-F5344CB8AC3E}">
        <p14:creationId xmlns:p14="http://schemas.microsoft.com/office/powerpoint/2010/main" val="309674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Datumsplatzhalter 2"/>
          <p:cNvSpPr>
            <a:spLocks noGrp="1"/>
          </p:cNvSpPr>
          <p:nvPr>
            <p:ph type="dt" sz="half" idx="10"/>
          </p:nvPr>
        </p:nvSpPr>
        <p:spPr/>
        <p:txBody>
          <a:bodyPr/>
          <a:lstStyle>
            <a:lvl1pPr>
              <a:defRPr/>
            </a:lvl1pPr>
          </a:lstStyle>
          <a:p>
            <a:pPr>
              <a:defRPr/>
            </a:pPr>
            <a:fld id="{34E7ED57-0FB4-4F4C-A242-00AFA886B874}" type="datetime1">
              <a:rPr lang="de-AT"/>
              <a:pPr>
                <a:defRPr/>
              </a:pPr>
              <a:t>20.03.2014</a:t>
            </a:fld>
            <a:endParaRPr lang="de-AT"/>
          </a:p>
        </p:txBody>
      </p:sp>
      <p:sp>
        <p:nvSpPr>
          <p:cNvPr id="3" name="Fußzeilenplatzhalter 3"/>
          <p:cNvSpPr>
            <a:spLocks noGrp="1"/>
          </p:cNvSpPr>
          <p:nvPr>
            <p:ph type="ftr" sz="quarter" idx="11"/>
          </p:nvPr>
        </p:nvSpPr>
        <p:spPr/>
        <p:txBody>
          <a:bodyPr/>
          <a:lstStyle>
            <a:lvl1pPr>
              <a:defRPr/>
            </a:lvl1pPr>
          </a:lstStyle>
          <a:p>
            <a:pPr>
              <a:defRPr/>
            </a:pPr>
            <a:r>
              <a:rPr lang="de-AT"/>
              <a:t>Vorname Nachname</a:t>
            </a:r>
          </a:p>
        </p:txBody>
      </p:sp>
      <p:sp>
        <p:nvSpPr>
          <p:cNvPr id="4" name="Foliennummernplatzhalter 4"/>
          <p:cNvSpPr>
            <a:spLocks noGrp="1"/>
          </p:cNvSpPr>
          <p:nvPr>
            <p:ph type="sldNum" sz="quarter" idx="12"/>
          </p:nvPr>
        </p:nvSpPr>
        <p:spPr/>
        <p:txBody>
          <a:bodyPr/>
          <a:lstStyle>
            <a:lvl1pPr>
              <a:defRPr/>
            </a:lvl1pPr>
          </a:lstStyle>
          <a:p>
            <a:pPr>
              <a:defRPr/>
            </a:pPr>
            <a:fld id="{F43C6C77-4ABC-4A4E-923A-60EB4E8B5336}" type="slidenum">
              <a:rPr lang="de-AT"/>
              <a:pPr>
                <a:defRPr/>
              </a:pPr>
              <a:t>‹Nr.›</a:t>
            </a:fld>
            <a:endParaRPr lang="de-AT"/>
          </a:p>
        </p:txBody>
      </p:sp>
    </p:spTree>
    <p:extLst>
      <p:ext uri="{BB962C8B-B14F-4D97-AF65-F5344CB8AC3E}">
        <p14:creationId xmlns:p14="http://schemas.microsoft.com/office/powerpoint/2010/main" val="422074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pPr>
              <a:defRPr/>
            </a:pPr>
            <a:fld id="{2692333C-0117-4AED-BBB2-4D05CCE4CE33}" type="datetime1">
              <a:rPr lang="de-AT"/>
              <a:pPr>
                <a:defRPr/>
              </a:pPr>
              <a:t>20.03.2014</a:t>
            </a:fld>
            <a:endParaRPr lang="de-AT"/>
          </a:p>
        </p:txBody>
      </p:sp>
      <p:sp>
        <p:nvSpPr>
          <p:cNvPr id="3" name="Fußzeilenplatzhalter 2"/>
          <p:cNvSpPr>
            <a:spLocks noGrp="1"/>
          </p:cNvSpPr>
          <p:nvPr>
            <p:ph type="ftr" sz="quarter" idx="11"/>
          </p:nvPr>
        </p:nvSpPr>
        <p:spPr/>
        <p:txBody>
          <a:bodyPr/>
          <a:lstStyle>
            <a:lvl1pPr>
              <a:defRPr/>
            </a:lvl1pPr>
          </a:lstStyle>
          <a:p>
            <a:pPr>
              <a:defRPr/>
            </a:pPr>
            <a:r>
              <a:rPr lang="de-AT"/>
              <a:t>Vorname Nachname</a:t>
            </a:r>
          </a:p>
        </p:txBody>
      </p:sp>
      <p:sp>
        <p:nvSpPr>
          <p:cNvPr id="4" name="Foliennummernplatzhalter 3"/>
          <p:cNvSpPr>
            <a:spLocks noGrp="1"/>
          </p:cNvSpPr>
          <p:nvPr>
            <p:ph type="sldNum" sz="quarter" idx="12"/>
          </p:nvPr>
        </p:nvSpPr>
        <p:spPr/>
        <p:txBody>
          <a:bodyPr/>
          <a:lstStyle>
            <a:lvl1pPr>
              <a:defRPr/>
            </a:lvl1pPr>
          </a:lstStyle>
          <a:p>
            <a:pPr>
              <a:defRPr/>
            </a:pPr>
            <a:fld id="{A52F4B47-06F3-45A5-9924-A8B6DD53AD62}" type="slidenum">
              <a:rPr lang="de-AT"/>
              <a:pPr>
                <a:defRPr/>
              </a:pPr>
              <a:t>‹Nr.›</a:t>
            </a:fld>
            <a:endParaRPr lang="de-AT"/>
          </a:p>
        </p:txBody>
      </p:sp>
    </p:spTree>
    <p:extLst>
      <p:ext uri="{BB962C8B-B14F-4D97-AF65-F5344CB8AC3E}">
        <p14:creationId xmlns:p14="http://schemas.microsoft.com/office/powerpoint/2010/main" val="143374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Tree>
    <p:extLst>
      <p:ext uri="{BB962C8B-B14F-4D97-AF65-F5344CB8AC3E}">
        <p14:creationId xmlns:p14="http://schemas.microsoft.com/office/powerpoint/2010/main" val="399877133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Nur Titel">
    <p:spTree>
      <p:nvGrpSpPr>
        <p:cNvPr id="1" name=""/>
        <p:cNvGrpSpPr/>
        <p:nvPr/>
      </p:nvGrpSpPr>
      <p:grpSpPr>
        <a:xfrm>
          <a:off x="0" y="0"/>
          <a:ext cx="0" cy="0"/>
          <a:chOff x="0" y="0"/>
          <a:chExt cx="0" cy="0"/>
        </a:xfrm>
      </p:grpSpPr>
      <p:sp>
        <p:nvSpPr>
          <p:cNvPr id="6" name="Datumsplatzhalter 2"/>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A3D20400-5604-460D-9D0D-27B67636CC68}" type="datetime1">
              <a:rPr lang="de-AT"/>
              <a:pPr>
                <a:defRPr/>
              </a:pPr>
              <a:t>20.03.2014</a:t>
            </a:fld>
            <a:endParaRPr lang="de-AT" dirty="0"/>
          </a:p>
        </p:txBody>
      </p:sp>
      <p:sp>
        <p:nvSpPr>
          <p:cNvPr id="7" name="Fußzeilenplatzhalter 3"/>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r>
              <a:rPr lang="de-AT" dirty="0"/>
              <a:t>Vorname Nachname</a:t>
            </a:r>
          </a:p>
        </p:txBody>
      </p:sp>
      <p:sp>
        <p:nvSpPr>
          <p:cNvPr id="8" name="Foliennummernplatzhalter 4"/>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57FA05C0-1F42-438D-9E22-49149275A5B0}" type="slidenum">
              <a:rPr lang="de-AT"/>
              <a:pPr>
                <a:defRPr/>
              </a:pPr>
              <a:t>‹Nr.›</a:t>
            </a:fld>
            <a:endParaRPr lang="de-AT"/>
          </a:p>
        </p:txBody>
      </p:sp>
    </p:spTree>
    <p:extLst>
      <p:ext uri="{BB962C8B-B14F-4D97-AF65-F5344CB8AC3E}">
        <p14:creationId xmlns:p14="http://schemas.microsoft.com/office/powerpoint/2010/main" val="779150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smtClean="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Verdana" pitchFamily="34" charset="0"/>
              </a:defRPr>
            </a:lvl1pPr>
          </a:lstStyle>
          <a:p>
            <a:pPr>
              <a:defRPr/>
            </a:pPr>
            <a:fld id="{40B20B48-9376-4E5B-829F-609FF934FEFF}" type="datetime1">
              <a:rPr lang="de-AT"/>
              <a:pPr>
                <a:defRPr/>
              </a:pPr>
              <a:t>20.03.2014</a:t>
            </a:fld>
            <a:endParaRPr lang="de-AT"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Verdana" pitchFamily="34" charset="0"/>
              </a:defRPr>
            </a:lvl1pPr>
          </a:lstStyle>
          <a:p>
            <a:pPr>
              <a:defRPr/>
            </a:pPr>
            <a:r>
              <a:rPr lang="de-DE" dirty="0" smtClean="0"/>
              <a:t>Mag. Roman Dangl</a:t>
            </a:r>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Verdana" pitchFamily="34" charset="0"/>
              </a:defRPr>
            </a:lvl1pPr>
          </a:lstStyle>
          <a:p>
            <a:pPr>
              <a:defRPr/>
            </a:pPr>
            <a:fld id="{123217C8-563F-4ACE-8F65-F56AD3907900}" type="slidenum">
              <a:rPr lang="de-AT"/>
              <a:pPr>
                <a:defRPr/>
              </a:pPr>
              <a:t>‹Nr.›</a:t>
            </a:fld>
            <a:endParaRPr lang="de-AT"/>
          </a:p>
        </p:txBody>
      </p:sp>
    </p:spTree>
  </p:cSld>
  <p:clrMap bg1="lt1" tx1="dk1" bg2="lt2" tx2="dk2" accent1="accent1" accent2="accent2" accent3="accent3" accent4="accent4" accent5="accent5" accent6="accent6" hlink="hlink" folHlink="folHlink"/>
  <p:sldLayoutIdLst>
    <p:sldLayoutId id="2147483785" r:id="rId1"/>
    <p:sldLayoutId id="2147483784" r:id="rId2"/>
    <p:sldLayoutId id="2147483787" r:id="rId3"/>
    <p:sldLayoutId id="2147483788" r:id="rId4"/>
    <p:sldLayoutId id="2147483789" r:id="rId5"/>
    <p:sldLayoutId id="2147483791" r:id="rId6"/>
    <p:sldLayoutId id="2147483792" r:id="rId7"/>
  </p:sldLayoutIdLst>
  <p:timing>
    <p:tnLst>
      <p:par>
        <p:cTn id="1" dur="indefinite" restart="never" nodeType="tmRoot"/>
      </p:par>
    </p:tnLst>
  </p:timing>
  <p:hf hdr="0"/>
  <p:txStyles>
    <p:titleStyle>
      <a:lvl1pPr algn="l" rtl="0" eaLnBrk="1" fontAlgn="base" hangingPunct="1">
        <a:spcBef>
          <a:spcPct val="0"/>
        </a:spcBef>
        <a:spcAft>
          <a:spcPct val="0"/>
        </a:spcAft>
        <a:defRPr sz="2400" b="1" kern="1200">
          <a:solidFill>
            <a:srgbClr val="75726D"/>
          </a:solidFill>
          <a:latin typeface="Verdana" pitchFamily="34" charset="0"/>
          <a:ea typeface="+mj-ea"/>
          <a:cs typeface="+mj-cs"/>
        </a:defRPr>
      </a:lvl1pPr>
      <a:lvl2pPr algn="l" rtl="0" eaLnBrk="1" fontAlgn="base" hangingPunct="1">
        <a:spcBef>
          <a:spcPct val="0"/>
        </a:spcBef>
        <a:spcAft>
          <a:spcPct val="0"/>
        </a:spcAft>
        <a:defRPr sz="2400" b="1">
          <a:solidFill>
            <a:srgbClr val="75726D"/>
          </a:solidFill>
          <a:latin typeface="Verdana" pitchFamily="34" charset="0"/>
        </a:defRPr>
      </a:lvl2pPr>
      <a:lvl3pPr algn="l" rtl="0" eaLnBrk="1" fontAlgn="base" hangingPunct="1">
        <a:spcBef>
          <a:spcPct val="0"/>
        </a:spcBef>
        <a:spcAft>
          <a:spcPct val="0"/>
        </a:spcAft>
        <a:defRPr sz="2400" b="1">
          <a:solidFill>
            <a:srgbClr val="75726D"/>
          </a:solidFill>
          <a:latin typeface="Verdana" pitchFamily="34" charset="0"/>
        </a:defRPr>
      </a:lvl3pPr>
      <a:lvl4pPr algn="l" rtl="0" eaLnBrk="1" fontAlgn="base" hangingPunct="1">
        <a:spcBef>
          <a:spcPct val="0"/>
        </a:spcBef>
        <a:spcAft>
          <a:spcPct val="0"/>
        </a:spcAft>
        <a:defRPr sz="2400" b="1">
          <a:solidFill>
            <a:srgbClr val="75726D"/>
          </a:solidFill>
          <a:latin typeface="Verdana" pitchFamily="34" charset="0"/>
        </a:defRPr>
      </a:lvl4pPr>
      <a:lvl5pPr algn="l" rtl="0" eaLnBrk="1" fontAlgn="base" hangingPunct="1">
        <a:spcBef>
          <a:spcPct val="0"/>
        </a:spcBef>
        <a:spcAft>
          <a:spcPct val="0"/>
        </a:spcAft>
        <a:defRPr sz="2400" b="1">
          <a:solidFill>
            <a:srgbClr val="75726D"/>
          </a:solidFill>
          <a:latin typeface="Verdana" pitchFamily="34" charset="0"/>
        </a:defRPr>
      </a:lvl5pPr>
      <a:lvl6pPr marL="457200" algn="l" rtl="0" eaLnBrk="1" fontAlgn="base" hangingPunct="1">
        <a:spcBef>
          <a:spcPct val="0"/>
        </a:spcBef>
        <a:spcAft>
          <a:spcPct val="0"/>
        </a:spcAft>
        <a:defRPr sz="2400" b="1">
          <a:solidFill>
            <a:srgbClr val="75726D"/>
          </a:solidFill>
          <a:latin typeface="Verdana" pitchFamily="34" charset="0"/>
        </a:defRPr>
      </a:lvl6pPr>
      <a:lvl7pPr marL="914400" algn="l" rtl="0" eaLnBrk="1" fontAlgn="base" hangingPunct="1">
        <a:spcBef>
          <a:spcPct val="0"/>
        </a:spcBef>
        <a:spcAft>
          <a:spcPct val="0"/>
        </a:spcAft>
        <a:defRPr sz="2400" b="1">
          <a:solidFill>
            <a:srgbClr val="75726D"/>
          </a:solidFill>
          <a:latin typeface="Verdana" pitchFamily="34" charset="0"/>
        </a:defRPr>
      </a:lvl7pPr>
      <a:lvl8pPr marL="1371600" algn="l" rtl="0" eaLnBrk="1" fontAlgn="base" hangingPunct="1">
        <a:spcBef>
          <a:spcPct val="0"/>
        </a:spcBef>
        <a:spcAft>
          <a:spcPct val="0"/>
        </a:spcAft>
        <a:defRPr sz="2400" b="1">
          <a:solidFill>
            <a:srgbClr val="75726D"/>
          </a:solidFill>
          <a:latin typeface="Verdana" pitchFamily="34" charset="0"/>
        </a:defRPr>
      </a:lvl8pPr>
      <a:lvl9pPr marL="1828800" algn="l" rtl="0" eaLnBrk="1" fontAlgn="base" hangingPunct="1">
        <a:spcBef>
          <a:spcPct val="0"/>
        </a:spcBef>
        <a:spcAft>
          <a:spcPct val="0"/>
        </a:spcAft>
        <a:defRPr sz="2400" b="1">
          <a:solidFill>
            <a:srgbClr val="75726D"/>
          </a:solidFill>
          <a:latin typeface="Verdana" pitchFamily="34" charset="0"/>
        </a:defRPr>
      </a:lvl9pPr>
    </p:titleStyle>
    <p:bodyStyle>
      <a:lvl1pPr marL="342900" indent="-342900" algn="l" rtl="0" eaLnBrk="1" fontAlgn="base" hangingPunct="1">
        <a:spcBef>
          <a:spcPct val="20000"/>
        </a:spcBef>
        <a:spcAft>
          <a:spcPct val="0"/>
        </a:spcAft>
        <a:buClr>
          <a:srgbClr val="005596"/>
        </a:buClr>
        <a:buFont typeface="Arial" charset="0"/>
        <a:buChar char="•"/>
        <a:defRPr sz="2800" kern="1200">
          <a:solidFill>
            <a:srgbClr val="75726D"/>
          </a:solidFill>
          <a:latin typeface="Verdana" pitchFamily="34" charset="0"/>
          <a:ea typeface="+mn-ea"/>
          <a:cs typeface="+mn-cs"/>
        </a:defRPr>
      </a:lvl1pPr>
      <a:lvl2pPr marL="742950" indent="-285750" algn="l" rtl="0" eaLnBrk="1" fontAlgn="base" hangingPunct="1">
        <a:spcBef>
          <a:spcPct val="20000"/>
        </a:spcBef>
        <a:spcAft>
          <a:spcPct val="0"/>
        </a:spcAft>
        <a:buClr>
          <a:srgbClr val="005596"/>
        </a:buClr>
        <a:buFont typeface="Arial" charset="0"/>
        <a:buChar char="–"/>
        <a:defRPr sz="2400" kern="1200">
          <a:solidFill>
            <a:srgbClr val="75726D"/>
          </a:solidFill>
          <a:latin typeface="Verdana" pitchFamily="34" charset="0"/>
          <a:ea typeface="+mn-ea"/>
          <a:cs typeface="+mn-cs"/>
        </a:defRPr>
      </a:lvl2pPr>
      <a:lvl3pPr marL="1143000" indent="-228600" algn="l" rtl="0" eaLnBrk="1" fontAlgn="base" hangingPunct="1">
        <a:spcBef>
          <a:spcPct val="20000"/>
        </a:spcBef>
        <a:spcAft>
          <a:spcPct val="0"/>
        </a:spcAft>
        <a:buClr>
          <a:srgbClr val="005596"/>
        </a:buClr>
        <a:buFont typeface="Arial" charset="0"/>
        <a:buChar char="•"/>
        <a:defRPr sz="2400" kern="1200">
          <a:solidFill>
            <a:srgbClr val="75726D"/>
          </a:solidFill>
          <a:latin typeface="Verdana" pitchFamily="34" charset="0"/>
          <a:ea typeface="+mn-ea"/>
          <a:cs typeface="+mn-cs"/>
        </a:defRPr>
      </a:lvl3pPr>
      <a:lvl4pPr marL="1600200" indent="-228600" algn="l" rtl="0" eaLnBrk="1" fontAlgn="base" hangingPunct="1">
        <a:spcBef>
          <a:spcPct val="20000"/>
        </a:spcBef>
        <a:spcAft>
          <a:spcPct val="0"/>
        </a:spcAft>
        <a:buClr>
          <a:srgbClr val="005596"/>
        </a:buClr>
        <a:buFont typeface="Arial" charset="0"/>
        <a:buChar char="–"/>
        <a:defRPr sz="2400" kern="1200">
          <a:solidFill>
            <a:srgbClr val="75726D"/>
          </a:solidFill>
          <a:latin typeface="Verdana" pitchFamily="34" charset="0"/>
          <a:ea typeface="+mn-ea"/>
          <a:cs typeface="+mn-cs"/>
        </a:defRPr>
      </a:lvl4pPr>
      <a:lvl5pPr marL="2057400" indent="-228600" algn="l" rtl="0" eaLnBrk="1" fontAlgn="base" hangingPunct="1">
        <a:spcBef>
          <a:spcPct val="20000"/>
        </a:spcBef>
        <a:spcAft>
          <a:spcPct val="0"/>
        </a:spcAft>
        <a:buClr>
          <a:srgbClr val="005596"/>
        </a:buClr>
        <a:buFont typeface="Arial" charset="0"/>
        <a:buChar char="»"/>
        <a:defRPr sz="2400" kern="1200">
          <a:solidFill>
            <a:srgbClr val="75726D"/>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17" Type="http://schemas.openxmlformats.org/officeDocument/2006/relationships/image" Target="http://www.wien.gv.at/verkehr/verkehrszeichen/images/vorschriftszeichen-15b-kl.jpg" TargetMode="External"/><Relationship Id="rId21" Type="http://schemas.openxmlformats.org/officeDocument/2006/relationships/image" Target="http://upload.wikimedia.org/wikipedia/commons/thumb/5/5a/Vorgeschriebene_Fahrtrichtung_(Links_oder_Rechts).png/120px-Vorgeschriebene_Fahrtrichtung_(Links_oder_Rechts).png" TargetMode="External"/><Relationship Id="rId42" Type="http://schemas.openxmlformats.org/officeDocument/2006/relationships/image" Target="../media/image59.jpeg"/><Relationship Id="rId63" Type="http://schemas.openxmlformats.org/officeDocument/2006/relationships/image" Target="http://www.wien.gv.at/verkehr/verkehrszeichen/images/vorschriftszeichen-34-kl.jpg" TargetMode="External"/><Relationship Id="rId84" Type="http://schemas.openxmlformats.org/officeDocument/2006/relationships/image" Target="../media/image80.jpeg"/><Relationship Id="rId138" Type="http://schemas.openxmlformats.org/officeDocument/2006/relationships/image" Target="../media/image107.jpeg"/><Relationship Id="rId159" Type="http://schemas.openxmlformats.org/officeDocument/2006/relationships/image" Target="http://www.wien.gv.at/verkehr/verkehrszeichen/images/hinweiszeichen-18-kl.jpg" TargetMode="External"/><Relationship Id="rId170" Type="http://schemas.openxmlformats.org/officeDocument/2006/relationships/image" Target="../media/image123.png"/><Relationship Id="rId191" Type="http://schemas.openxmlformats.org/officeDocument/2006/relationships/image" Target="../media/image134.png"/><Relationship Id="rId205" Type="http://schemas.openxmlformats.org/officeDocument/2006/relationships/image" Target="../media/image141.jpeg"/><Relationship Id="rId226" Type="http://schemas.openxmlformats.org/officeDocument/2006/relationships/image" Target="http://ntprzwgis01.ad.noel.gv.at/WebVZA/vz_icons/ende.png" TargetMode="External"/><Relationship Id="rId247" Type="http://schemas.openxmlformats.org/officeDocument/2006/relationships/image" Target="../media/image162.png"/><Relationship Id="rId107" Type="http://schemas.openxmlformats.org/officeDocument/2006/relationships/image" Target="http://www.wien.gv.at/verkehr/verkehrszeichen/images/vorschriftszeichen-11-kl.jpg" TargetMode="External"/><Relationship Id="rId268" Type="http://schemas.openxmlformats.org/officeDocument/2006/relationships/image" Target="http://ntprzwgis01.ad.noel.gv.at/WebVZA/vz_icons/54_1h.png" TargetMode="External"/><Relationship Id="rId11" Type="http://schemas.openxmlformats.org/officeDocument/2006/relationships/image" Target="http://upload.wikimedia.org/wikipedia/commons/thumb/0/05/Vorschriftszeichen_15_links.svg/120px-Vorschriftszeichen_15_links.svg.png" TargetMode="External"/><Relationship Id="rId32" Type="http://schemas.openxmlformats.org/officeDocument/2006/relationships/image" Target="../media/image54.jpeg"/><Relationship Id="rId53" Type="http://schemas.openxmlformats.org/officeDocument/2006/relationships/image" Target="http://www.wien.gv.at/verkehr/verkehrszeichen/images/vorschriftszeichen-48-kl.jpg" TargetMode="External"/><Relationship Id="rId74" Type="http://schemas.openxmlformats.org/officeDocument/2006/relationships/image" Target="../media/image75.png"/><Relationship Id="rId128" Type="http://schemas.openxmlformats.org/officeDocument/2006/relationships/image" Target="../media/image102.jpeg"/><Relationship Id="rId149" Type="http://schemas.openxmlformats.org/officeDocument/2006/relationships/image" Target="http://www.wien.gv.at/verkehr/verkehrszeichen/images/hinweiszeichen-13-kl.jpg" TargetMode="External"/><Relationship Id="rId5" Type="http://schemas.openxmlformats.org/officeDocument/2006/relationships/image" Target="http://upload.wikimedia.org/wikipedia/commons/thumb/c/c7/Vorschriftszeichen_15_gerade_rechts.svg/120px-Vorschriftszeichen_15_gerade_rechts.svg.png" TargetMode="External"/><Relationship Id="rId95" Type="http://schemas.openxmlformats.org/officeDocument/2006/relationships/image" Target="http://www.wien.gv.at/verkehr/verkehrszeichen/images/vorschriftszeichen-5-kl.jpg" TargetMode="External"/><Relationship Id="rId160" Type="http://schemas.openxmlformats.org/officeDocument/2006/relationships/image" Target="../media/image118.jpeg"/><Relationship Id="rId181" Type="http://schemas.openxmlformats.org/officeDocument/2006/relationships/image" Target="../media/image129.png"/><Relationship Id="rId216" Type="http://schemas.openxmlformats.org/officeDocument/2006/relationships/image" Target="http://ntprzwgis01.ad.noel.gv.at/WebVZA/vz_icons/54_0b.png" TargetMode="External"/><Relationship Id="rId237" Type="http://schemas.openxmlformats.org/officeDocument/2006/relationships/image" Target="../media/image157.png"/><Relationship Id="rId258" Type="http://schemas.openxmlformats.org/officeDocument/2006/relationships/image" Target="http://ntprzwgis01.ad.noel.gv.at/WebVZA/vz_icons/Z31.png" TargetMode="External"/><Relationship Id="rId279" Type="http://schemas.openxmlformats.org/officeDocument/2006/relationships/image" Target="../media/image178.png"/><Relationship Id="rId22" Type="http://schemas.openxmlformats.org/officeDocument/2006/relationships/image" Target="../media/image49.jpeg"/><Relationship Id="rId43" Type="http://schemas.openxmlformats.org/officeDocument/2006/relationships/image" Target="http://www.wien.gv.at/verkehr/verkehrszeichen/images/vorschriftszeichen-44-kl.jpg" TargetMode="External"/><Relationship Id="rId64" Type="http://schemas.openxmlformats.org/officeDocument/2006/relationships/image" Target="../media/image70.jpeg"/><Relationship Id="rId118" Type="http://schemas.openxmlformats.org/officeDocument/2006/relationships/image" Target="../media/image97.jpeg"/><Relationship Id="rId139" Type="http://schemas.openxmlformats.org/officeDocument/2006/relationships/image" Target="http://www.wien.gv.at/verkehr/verkehrszeichen/images/vorschriftszeichen-23-kl.jpg" TargetMode="External"/><Relationship Id="rId85" Type="http://schemas.openxmlformats.org/officeDocument/2006/relationships/image" Target="http://www.wien.gv.at/verkehr/verkehrszeichen/images/vorschriftszeichen-53-kl.jpg" TargetMode="External"/><Relationship Id="rId150" Type="http://schemas.openxmlformats.org/officeDocument/2006/relationships/image" Target="../media/image113.jpeg"/><Relationship Id="rId171" Type="http://schemas.openxmlformats.org/officeDocument/2006/relationships/image" Target="http://ntprzwgis01.ad.noel.gv.at/WebVZA/vz_icons/53_23_1.png" TargetMode="External"/><Relationship Id="rId192" Type="http://schemas.openxmlformats.org/officeDocument/2006/relationships/image" Target="http://ntprzwgis01.ad.noel.gv.at/WebVZA/vz_icons/53_23b3.png" TargetMode="External"/><Relationship Id="rId206" Type="http://schemas.openxmlformats.org/officeDocument/2006/relationships/image" Target="http://www.wien.gv.at/verkehr/verkehrszeichen/images/hinweiszeichen-12-kl.jpg" TargetMode="External"/><Relationship Id="rId227" Type="http://schemas.openxmlformats.org/officeDocument/2006/relationships/image" Target="../media/image152.png"/><Relationship Id="rId248" Type="http://schemas.openxmlformats.org/officeDocument/2006/relationships/image" Target="http://ntprzwgis01.ad.noel.gv.at/WebVZA/vz_icons/Z26.png" TargetMode="External"/><Relationship Id="rId269" Type="http://schemas.openxmlformats.org/officeDocument/2006/relationships/image" Target="../media/image173.png"/><Relationship Id="rId12" Type="http://schemas.openxmlformats.org/officeDocument/2006/relationships/image" Target="../media/image44.png"/><Relationship Id="rId33" Type="http://schemas.openxmlformats.org/officeDocument/2006/relationships/image" Target="http://www.wien.gv.at/verkehr/verkehrszeichen/images/vorschriftszeichen-49b-kl.jpg" TargetMode="External"/><Relationship Id="rId108" Type="http://schemas.openxmlformats.org/officeDocument/2006/relationships/image" Target="../media/image92.jpeg"/><Relationship Id="rId129" Type="http://schemas.openxmlformats.org/officeDocument/2006/relationships/image" Target="http://www.wien.gv.at/verkehr/verkehrszeichen/images/vorschriftszeichen-20-kl.jpg" TargetMode="External"/><Relationship Id="rId280" Type="http://schemas.openxmlformats.org/officeDocument/2006/relationships/image" Target="http://ntprzwgis01.ad.noel.gv.at/WebVZA/vz_icons/54_1e2.png" TargetMode="External"/><Relationship Id="rId54" Type="http://schemas.openxmlformats.org/officeDocument/2006/relationships/image" Target="../media/image65.jpeg"/><Relationship Id="rId75" Type="http://schemas.openxmlformats.org/officeDocument/2006/relationships/image" Target="http://upload.wikimedia.org/wikipedia/commons/thumb/0/03/Zeichen_258.svg/120px-Zeichen_258.svg.png" TargetMode="External"/><Relationship Id="rId96" Type="http://schemas.openxmlformats.org/officeDocument/2006/relationships/image" Target="../media/image86.jpeg"/><Relationship Id="rId140" Type="http://schemas.openxmlformats.org/officeDocument/2006/relationships/image" Target="../media/image108.jpeg"/><Relationship Id="rId161" Type="http://schemas.openxmlformats.org/officeDocument/2006/relationships/image" Target="http://www.wien.gv.at/verkehr/verkehrszeichen/images/hinweiszeichen-19-kl.jpg" TargetMode="External"/><Relationship Id="rId182" Type="http://schemas.openxmlformats.org/officeDocument/2006/relationships/image" Target="http://ntprzwgis01.ad.noel.gv.at/WebVZA/vz_icons/53_23a1.png" TargetMode="External"/><Relationship Id="rId217" Type="http://schemas.openxmlformats.org/officeDocument/2006/relationships/image" Target="../media/image147.png"/><Relationship Id="rId6" Type="http://schemas.openxmlformats.org/officeDocument/2006/relationships/image" Target="../media/image41.png"/><Relationship Id="rId238" Type="http://schemas.openxmlformats.org/officeDocument/2006/relationships/image" Target="http://ntprzwgis01.ad.noel.gv.at/WebVZA/vz_icons/Z17.png" TargetMode="External"/><Relationship Id="rId259" Type="http://schemas.openxmlformats.org/officeDocument/2006/relationships/image" Target="../media/image168.png"/><Relationship Id="rId23" Type="http://schemas.openxmlformats.org/officeDocument/2006/relationships/image" Target="http://www.wien.gv.at/verkehr/verkehrszeichen/images/vorschriftszeichen-41-kl.jpg" TargetMode="External"/><Relationship Id="rId119" Type="http://schemas.openxmlformats.org/officeDocument/2006/relationships/image" Target="http://www.wien.gv.at/verkehr/verkehrszeichen/images/vorschriftszeichen-15c-kl.jpg" TargetMode="External"/><Relationship Id="rId270" Type="http://schemas.openxmlformats.org/officeDocument/2006/relationships/image" Target="http://ntprzwgis01.ad.noel.gv.at/WebVZA/vz_icons/54_1i.png" TargetMode="External"/><Relationship Id="rId44" Type="http://schemas.openxmlformats.org/officeDocument/2006/relationships/image" Target="../media/image60.jpeg"/><Relationship Id="rId65" Type="http://schemas.openxmlformats.org/officeDocument/2006/relationships/image" Target="http://www.wien.gv.at/verkehr/verkehrszeichen/images/vorschriftszeichen-35-kl.jpg" TargetMode="External"/><Relationship Id="rId86" Type="http://schemas.openxmlformats.org/officeDocument/2006/relationships/image" Target="../media/image81.jpeg"/><Relationship Id="rId130" Type="http://schemas.openxmlformats.org/officeDocument/2006/relationships/image" Target="../media/image103.png"/><Relationship Id="rId151" Type="http://schemas.openxmlformats.org/officeDocument/2006/relationships/image" Target="http://www.wien.gv.at/verkehr/verkehrszeichen/images/hinweiszeichen-14-kl.jpg" TargetMode="External"/><Relationship Id="rId172" Type="http://schemas.openxmlformats.org/officeDocument/2006/relationships/image" Target="../media/image124.png"/><Relationship Id="rId193" Type="http://schemas.openxmlformats.org/officeDocument/2006/relationships/image" Target="../media/image135.png"/><Relationship Id="rId207" Type="http://schemas.openxmlformats.org/officeDocument/2006/relationships/image" Target="../media/image142.jpeg"/><Relationship Id="rId228" Type="http://schemas.openxmlformats.org/officeDocument/2006/relationships/image" Target="http://ntprzwgis01.ad.noel.gv.at/WebVZA/vz_icons/anfangInTafel.png" TargetMode="External"/><Relationship Id="rId249" Type="http://schemas.openxmlformats.org/officeDocument/2006/relationships/image" Target="../media/image163.png"/><Relationship Id="rId13" Type="http://schemas.openxmlformats.org/officeDocument/2006/relationships/image" Target="http://upload.wikimedia.org/wikipedia/commons/thumb/c/c3/Vorschriftszeichen_15_rechts.svg/120px-Vorschriftszeichen_15_rechts.svg.png" TargetMode="External"/><Relationship Id="rId18" Type="http://schemas.openxmlformats.org/officeDocument/2006/relationships/image" Target="../media/image47.png"/><Relationship Id="rId39" Type="http://schemas.openxmlformats.org/officeDocument/2006/relationships/image" Target="http://www.wien.gv.at/verkehr/verkehrszeichen/images/vorschriftszeichen-43c-kl.jpg" TargetMode="External"/><Relationship Id="rId109" Type="http://schemas.openxmlformats.org/officeDocument/2006/relationships/image" Target="http://www.wien.gv.at/verkehr/verkehrszeichen/images/vorschriftszeichen-12-kl.jpg" TargetMode="External"/><Relationship Id="rId260" Type="http://schemas.openxmlformats.org/officeDocument/2006/relationships/image" Target="http://ntprzwgis01.ad.noel.gv.at/WebVZA/vz_icons/Z32.png" TargetMode="External"/><Relationship Id="rId265" Type="http://schemas.openxmlformats.org/officeDocument/2006/relationships/image" Target="../media/image171.png"/><Relationship Id="rId281" Type="http://schemas.openxmlformats.org/officeDocument/2006/relationships/image" Target="../media/image179.png"/><Relationship Id="rId34" Type="http://schemas.openxmlformats.org/officeDocument/2006/relationships/image" Target="../media/image55.jpeg"/><Relationship Id="rId50" Type="http://schemas.openxmlformats.org/officeDocument/2006/relationships/image" Target="../media/image63.jpeg"/><Relationship Id="rId55" Type="http://schemas.openxmlformats.org/officeDocument/2006/relationships/image" Target="http://www.wien.gv.at/verkehr/verkehrszeichen/images/vorschriftszeichen-49d-kl.jpg" TargetMode="External"/><Relationship Id="rId76" Type="http://schemas.openxmlformats.org/officeDocument/2006/relationships/image" Target="../media/image76.png"/><Relationship Id="rId97" Type="http://schemas.openxmlformats.org/officeDocument/2006/relationships/image" Target="http://www.wien.gv.at/verkehr/verkehrszeichen/images/vorschriftszeichen-6-kl.jpg" TargetMode="External"/><Relationship Id="rId104" Type="http://schemas.openxmlformats.org/officeDocument/2006/relationships/image" Target="../media/image90.jpeg"/><Relationship Id="rId120" Type="http://schemas.openxmlformats.org/officeDocument/2006/relationships/image" Target="../media/image98.jpeg"/><Relationship Id="rId125" Type="http://schemas.openxmlformats.org/officeDocument/2006/relationships/image" Target="http://www.wien.gv.at/verkehr/verkehrszeichen/images/vorschriftszeichen-18-kl.jpg" TargetMode="External"/><Relationship Id="rId141" Type="http://schemas.openxmlformats.org/officeDocument/2006/relationships/image" Target="http://www.wien.gv.at/verkehr/verkehrszeichen/images/vorschriftszeichen-24-kl.jpg" TargetMode="External"/><Relationship Id="rId146" Type="http://schemas.openxmlformats.org/officeDocument/2006/relationships/image" Target="../media/image111.png"/><Relationship Id="rId167" Type="http://schemas.openxmlformats.org/officeDocument/2006/relationships/image" Target="http://upload.wikimedia.org/wikipedia/commons/thumb/4/48/Hinweiszeichen_10_rechts.svg/120px-Hinweiszeichen_10_rechts.svg.png" TargetMode="External"/><Relationship Id="rId188" Type="http://schemas.openxmlformats.org/officeDocument/2006/relationships/image" Target="http://upload.wikimedia.org/wikipedia/commons/thumb/2/23/Hinweiszeichen_23b_1+2_in_..._m.svg/77px-Hinweiszeichen_23b_1+2_in_..._m.svg.png" TargetMode="External"/><Relationship Id="rId7" Type="http://schemas.openxmlformats.org/officeDocument/2006/relationships/image" Target="http://upload.wikimedia.org/wikipedia/commons/thumb/5/59/Vorschriftszeichen_15_links_abb.svg/120px-Vorschriftszeichen_15_links_abb.svg.png" TargetMode="External"/><Relationship Id="rId71" Type="http://schemas.openxmlformats.org/officeDocument/2006/relationships/image" Target="http://www.wien.gv.at/verkehr/verkehrszeichen/images/vorschriftszeichen-38-kl.jpg" TargetMode="External"/><Relationship Id="rId92" Type="http://schemas.openxmlformats.org/officeDocument/2006/relationships/image" Target="../media/image84.jpeg"/><Relationship Id="rId162" Type="http://schemas.openxmlformats.org/officeDocument/2006/relationships/image" Target="../media/image119.jpeg"/><Relationship Id="rId183" Type="http://schemas.openxmlformats.org/officeDocument/2006/relationships/image" Target="../media/image130.png"/><Relationship Id="rId213" Type="http://schemas.openxmlformats.org/officeDocument/2006/relationships/image" Target="../media/image145.png"/><Relationship Id="rId218" Type="http://schemas.openxmlformats.org/officeDocument/2006/relationships/image" Target="http://ntprzwgis01.ad.noel.gv.at/WebVZA/vz_icons/54_0c.png" TargetMode="External"/><Relationship Id="rId234" Type="http://schemas.openxmlformats.org/officeDocument/2006/relationships/image" Target="http://ntprzwgis01.ad.noel.gv.at/WebVZA/vz_icons/Z15.png" TargetMode="External"/><Relationship Id="rId239" Type="http://schemas.openxmlformats.org/officeDocument/2006/relationships/image" Target="../media/image158.png"/><Relationship Id="rId2" Type="http://schemas.openxmlformats.org/officeDocument/2006/relationships/image" Target="../media/image39.png"/><Relationship Id="rId29" Type="http://schemas.openxmlformats.org/officeDocument/2006/relationships/image" Target="http://upload.wikimedia.org/wikipedia/commons/thumb/b/bb/Vorschriftszeichen_17c.svg/120px-Vorschriftszeichen_17c.svg.png" TargetMode="External"/><Relationship Id="rId250" Type="http://schemas.openxmlformats.org/officeDocument/2006/relationships/image" Target="http://ntprzwgis01.ad.noel.gv.at/WebVZA/vz_icons/Z27.png" TargetMode="External"/><Relationship Id="rId255" Type="http://schemas.openxmlformats.org/officeDocument/2006/relationships/image" Target="../media/image166.png"/><Relationship Id="rId271" Type="http://schemas.openxmlformats.org/officeDocument/2006/relationships/image" Target="../media/image174.png"/><Relationship Id="rId276" Type="http://schemas.openxmlformats.org/officeDocument/2006/relationships/image" Target="http://ntprzwgis01.ad.noel.gv.at/WebVZA/vz_icons/54_1d2.png" TargetMode="External"/><Relationship Id="rId24" Type="http://schemas.openxmlformats.org/officeDocument/2006/relationships/image" Target="../media/image50.jpeg"/><Relationship Id="rId40" Type="http://schemas.openxmlformats.org/officeDocument/2006/relationships/image" Target="../media/image58.png"/><Relationship Id="rId45" Type="http://schemas.openxmlformats.org/officeDocument/2006/relationships/image" Target="http://www.wien.gv.at/verkehr/verkehrszeichen/images/vorschriftszeichen-45-kl.jpg" TargetMode="External"/><Relationship Id="rId66" Type="http://schemas.openxmlformats.org/officeDocument/2006/relationships/image" Target="../media/image71.jpeg"/><Relationship Id="rId87" Type="http://schemas.openxmlformats.org/officeDocument/2006/relationships/image" Target="http://www.wien.gv.at/verkehr/verkehrszeichen/images/vorschriftszeichen-1-kl.jpg" TargetMode="External"/><Relationship Id="rId110" Type="http://schemas.openxmlformats.org/officeDocument/2006/relationships/image" Target="../media/image93.jpeg"/><Relationship Id="rId115" Type="http://schemas.openxmlformats.org/officeDocument/2006/relationships/image" Target="http://www.wien.gv.at/verkehr/verkehrszeichen/images/vorschriftszeichen-15a-kl.jpg" TargetMode="External"/><Relationship Id="rId131" Type="http://schemas.openxmlformats.org/officeDocument/2006/relationships/image" Target="http://ntprzwgis01.ad.noel.gv.at/WebVZA/vz_icons/52_7f_gewicht.png" TargetMode="External"/><Relationship Id="rId136" Type="http://schemas.openxmlformats.org/officeDocument/2006/relationships/image" Target="../media/image106.jpeg"/><Relationship Id="rId157" Type="http://schemas.openxmlformats.org/officeDocument/2006/relationships/image" Target="http://www.wien.gv.at/verkehr/verkehrszeichen/images/hinweiszeichen-17-kl.jpg" TargetMode="External"/><Relationship Id="rId178" Type="http://schemas.openxmlformats.org/officeDocument/2006/relationships/image" Target="../media/image127.png"/><Relationship Id="rId61" Type="http://schemas.openxmlformats.org/officeDocument/2006/relationships/image" Target="http://www.wien.gv.at/verkehr/verkehrszeichen/images/vorschriftszeichen-33-kl.jpg" TargetMode="External"/><Relationship Id="rId82" Type="http://schemas.openxmlformats.org/officeDocument/2006/relationships/image" Target="../media/image79.jpeg"/><Relationship Id="rId152" Type="http://schemas.openxmlformats.org/officeDocument/2006/relationships/image" Target="../media/image114.jpeg"/><Relationship Id="rId173" Type="http://schemas.openxmlformats.org/officeDocument/2006/relationships/image" Target="http://ntprzwgis01.ad.noel.gv.at/WebVZA/vz_icons/53_23_2.png" TargetMode="External"/><Relationship Id="rId194" Type="http://schemas.openxmlformats.org/officeDocument/2006/relationships/image" Target="http://upload.wikimedia.org/wikipedia/commons/thumb/e/eb/Hinweiszeichen_23c.svg/77px-Hinweiszeichen_23c.svg.png" TargetMode="External"/><Relationship Id="rId199" Type="http://schemas.openxmlformats.org/officeDocument/2006/relationships/image" Target="../media/image138.png"/><Relationship Id="rId203" Type="http://schemas.openxmlformats.org/officeDocument/2006/relationships/image" Target="../media/image140.jpeg"/><Relationship Id="rId208" Type="http://schemas.openxmlformats.org/officeDocument/2006/relationships/image" Target="http://www.wien.gv.at/verkehr/verkehrszeichen/images/hinweiszeichen-26-kl.jpg" TargetMode="External"/><Relationship Id="rId229" Type="http://schemas.openxmlformats.org/officeDocument/2006/relationships/image" Target="../media/image153.png"/><Relationship Id="rId19" Type="http://schemas.openxmlformats.org/officeDocument/2006/relationships/image" Target="http://upload.wikimedia.org/wikipedia/commons/thumb/f/fe/Vorschriftszeichen_15_rechts_abb.svg/120px-Vorschriftszeichen_15_rechts_abb.svg.png" TargetMode="External"/><Relationship Id="rId224" Type="http://schemas.openxmlformats.org/officeDocument/2006/relationships/image" Target="http://ntprzwgis01.ad.noel.gv.at/WebVZA/vz_icons/anfang.png" TargetMode="External"/><Relationship Id="rId240" Type="http://schemas.openxmlformats.org/officeDocument/2006/relationships/image" Target="http://ntprzwgis01.ad.noel.gv.at/WebVZA/vz_icons/Z20.png" TargetMode="External"/><Relationship Id="rId245" Type="http://schemas.openxmlformats.org/officeDocument/2006/relationships/image" Target="../media/image161.png"/><Relationship Id="rId261" Type="http://schemas.openxmlformats.org/officeDocument/2006/relationships/image" Target="../media/image169.png"/><Relationship Id="rId266" Type="http://schemas.openxmlformats.org/officeDocument/2006/relationships/image" Target="http://ntprzwgis01.ad.noel.gv.at/WebVZA/vz_icons/54_1g.png" TargetMode="External"/><Relationship Id="rId14" Type="http://schemas.openxmlformats.org/officeDocument/2006/relationships/image" Target="../media/image45.png"/><Relationship Id="rId30" Type="http://schemas.openxmlformats.org/officeDocument/2006/relationships/image" Target="../media/image53.jpeg"/><Relationship Id="rId35" Type="http://schemas.openxmlformats.org/officeDocument/2006/relationships/image" Target="http://www.wien.gv.at/verkehr/verkehrszeichen/images/vorschriftszeichen-43b-kl.jpg" TargetMode="External"/><Relationship Id="rId56" Type="http://schemas.openxmlformats.org/officeDocument/2006/relationships/image" Target="../media/image66.jpeg"/><Relationship Id="rId77" Type="http://schemas.openxmlformats.org/officeDocument/2006/relationships/image" Target="http://upload.wikimedia.org/wikipedia/commons/thumb/d/d8/F%C3%BC%C3%9Fg%C3%A4nger-Verbot.png/120px-F%C3%BC%C3%9Fg%C3%A4nger-Verbot.png" TargetMode="External"/><Relationship Id="rId100" Type="http://schemas.openxmlformats.org/officeDocument/2006/relationships/image" Target="../media/image88.jpeg"/><Relationship Id="rId105" Type="http://schemas.openxmlformats.org/officeDocument/2006/relationships/image" Target="http://www.wien.gv.at/verkehr/verkehrszeichen/images/vorschriftszeichen-10-kl.jpg" TargetMode="External"/><Relationship Id="rId126" Type="http://schemas.openxmlformats.org/officeDocument/2006/relationships/image" Target="../media/image101.jpeg"/><Relationship Id="rId147" Type="http://schemas.openxmlformats.org/officeDocument/2006/relationships/image" Target="http://ntprzwgis01.ad.noel.gv.at/WebVZA/vz_icons/53_6a.png" TargetMode="External"/><Relationship Id="rId168" Type="http://schemas.openxmlformats.org/officeDocument/2006/relationships/image" Target="../media/image122.png"/><Relationship Id="rId282" Type="http://schemas.openxmlformats.org/officeDocument/2006/relationships/image" Target="http://ntprzwgis01.ad.noel.gv.at/WebVZA/vz_icons/54_1e3.png" TargetMode="External"/><Relationship Id="rId8" Type="http://schemas.openxmlformats.org/officeDocument/2006/relationships/image" Target="../media/image42.png"/><Relationship Id="rId51" Type="http://schemas.openxmlformats.org/officeDocument/2006/relationships/image" Target="http://www.wien.gv.at/verkehr/verkehrszeichen/images/vorschriftszeichen-47-kl.jpg" TargetMode="External"/><Relationship Id="rId72" Type="http://schemas.openxmlformats.org/officeDocument/2006/relationships/image" Target="../media/image74.jpeg"/><Relationship Id="rId93" Type="http://schemas.openxmlformats.org/officeDocument/2006/relationships/image" Target="http://www.wien.gv.at/verkehr/verkehrszeichen/images/vorschriftszeichen-4-kl.jpg" TargetMode="External"/><Relationship Id="rId98" Type="http://schemas.openxmlformats.org/officeDocument/2006/relationships/image" Target="../media/image87.jpeg"/><Relationship Id="rId121" Type="http://schemas.openxmlformats.org/officeDocument/2006/relationships/image" Target="http://www.wien.gv.at/verkehr/verkehrszeichen/images/vorschriftszeichen-16-kl.jpg" TargetMode="External"/><Relationship Id="rId142" Type="http://schemas.openxmlformats.org/officeDocument/2006/relationships/image" Target="../media/image109.jpeg"/><Relationship Id="rId163" Type="http://schemas.openxmlformats.org/officeDocument/2006/relationships/image" Target="http://www.wien.gv.at/verkehr/verkehrszeichen/images/hinweiszeichen-20-kl.jpg" TargetMode="External"/><Relationship Id="rId184" Type="http://schemas.openxmlformats.org/officeDocument/2006/relationships/image" Target="http://ntprzwgis01.ad.noel.gv.at/WebVZA/vz_icons/53_23a2.png" TargetMode="External"/><Relationship Id="rId189" Type="http://schemas.openxmlformats.org/officeDocument/2006/relationships/image" Target="../media/image133.png"/><Relationship Id="rId219" Type="http://schemas.openxmlformats.org/officeDocument/2006/relationships/image" Target="../media/image148.png"/><Relationship Id="rId3" Type="http://schemas.openxmlformats.org/officeDocument/2006/relationships/image" Target="http://upload.wikimedia.org/wikipedia/commons/thumb/2/2b/Vorschriftszeichen_15_gerade_links.svg/120px-Vorschriftszeichen_15_gerade_links.svg.png" TargetMode="External"/><Relationship Id="rId214" Type="http://schemas.openxmlformats.org/officeDocument/2006/relationships/image" Target="http://ntprzwgis01.ad.noel.gv.at/WebVZA/vz_icons/54_0a.png" TargetMode="External"/><Relationship Id="rId230" Type="http://schemas.openxmlformats.org/officeDocument/2006/relationships/image" Target="http://ntprzwgis01.ad.noel.gv.at/WebVZA/vz_icons/endeInTafel.png" TargetMode="External"/><Relationship Id="rId235" Type="http://schemas.openxmlformats.org/officeDocument/2006/relationships/image" Target="../media/image156.png"/><Relationship Id="rId251" Type="http://schemas.openxmlformats.org/officeDocument/2006/relationships/image" Target="../media/image164.png"/><Relationship Id="rId256" Type="http://schemas.openxmlformats.org/officeDocument/2006/relationships/image" Target="http://ntprzwgis01.ad.noel.gv.at/WebVZA/vz_icons/Z30.png" TargetMode="External"/><Relationship Id="rId277" Type="http://schemas.openxmlformats.org/officeDocument/2006/relationships/image" Target="../media/image177.png"/><Relationship Id="rId25" Type="http://schemas.openxmlformats.org/officeDocument/2006/relationships/image" Target="http://www.wien.gv.at/verkehr/verkehrszeichen/images/vorschriftszeichen-49a-kl.jpg" TargetMode="External"/><Relationship Id="rId46" Type="http://schemas.openxmlformats.org/officeDocument/2006/relationships/image" Target="../media/image61.jpeg"/><Relationship Id="rId67" Type="http://schemas.openxmlformats.org/officeDocument/2006/relationships/image" Target="http://www.wien.gv.at/verkehr/verkehrszeichen/images/vorschriftszeichen-36a-kl.jpg" TargetMode="External"/><Relationship Id="rId116" Type="http://schemas.openxmlformats.org/officeDocument/2006/relationships/image" Target="../media/image96.jpeg"/><Relationship Id="rId137" Type="http://schemas.openxmlformats.org/officeDocument/2006/relationships/image" Target="http://www.wien.gv.at/verkehr/verkehrszeichen/images/vorschriftszeichen-22-kl.jpg" TargetMode="External"/><Relationship Id="rId158" Type="http://schemas.openxmlformats.org/officeDocument/2006/relationships/image" Target="../media/image117.jpeg"/><Relationship Id="rId272" Type="http://schemas.openxmlformats.org/officeDocument/2006/relationships/image" Target="http://ntprzwgis01.ad.noel.gv.at/WebVZA/vz_icons/54_1j.png" TargetMode="External"/><Relationship Id="rId20" Type="http://schemas.openxmlformats.org/officeDocument/2006/relationships/image" Target="../media/image48.png"/><Relationship Id="rId41" Type="http://schemas.openxmlformats.org/officeDocument/2006/relationships/image" Target="http://upload.wikimedia.org/wikipedia/commons/thumb/c/cd/Vorschriftszeichen_17a-d.svg/120px-Vorschriftszeichen_17a-d.svg.png" TargetMode="External"/><Relationship Id="rId62" Type="http://schemas.openxmlformats.org/officeDocument/2006/relationships/image" Target="../media/image69.jpeg"/><Relationship Id="rId83" Type="http://schemas.openxmlformats.org/officeDocument/2006/relationships/image" Target="http://www.wien.gv.at/verkehr/verkehrszeichen/images/vorschriftszeichen-52-kl.jpg" TargetMode="External"/><Relationship Id="rId88" Type="http://schemas.openxmlformats.org/officeDocument/2006/relationships/image" Target="../media/image82.jpeg"/><Relationship Id="rId111" Type="http://schemas.openxmlformats.org/officeDocument/2006/relationships/image" Target="http://www.wien.gv.at/verkehr/verkehrszeichen/images/vorschriftszeichen-13-kl.jpg" TargetMode="External"/><Relationship Id="rId132" Type="http://schemas.openxmlformats.org/officeDocument/2006/relationships/image" Target="../media/image104.png"/><Relationship Id="rId153" Type="http://schemas.openxmlformats.org/officeDocument/2006/relationships/image" Target="http://www.wien.gv.at/verkehr/verkehrszeichen/images/hinweiszeichen-15-kl.jpg" TargetMode="External"/><Relationship Id="rId174" Type="http://schemas.openxmlformats.org/officeDocument/2006/relationships/image" Target="../media/image125.png"/><Relationship Id="rId179" Type="http://schemas.openxmlformats.org/officeDocument/2006/relationships/image" Target="http://ntprzwgis01.ad.noel.gv.at/WebVZA/vz_icons/53_23_5.png" TargetMode="External"/><Relationship Id="rId195" Type="http://schemas.openxmlformats.org/officeDocument/2006/relationships/image" Target="../media/image136.png"/><Relationship Id="rId209" Type="http://schemas.openxmlformats.org/officeDocument/2006/relationships/image" Target="../media/image143.png"/><Relationship Id="rId190" Type="http://schemas.openxmlformats.org/officeDocument/2006/relationships/image" Target="http://ntprzwgis01.ad.noel.gv.at/WebVZA/vz_icons/53_23b2.png" TargetMode="External"/><Relationship Id="rId204" Type="http://schemas.openxmlformats.org/officeDocument/2006/relationships/image" Target="http://www.wien.gv.at/verkehr/verkehrszeichen/images/hinweiszeichen-11-kl.jpg" TargetMode="External"/><Relationship Id="rId220" Type="http://schemas.openxmlformats.org/officeDocument/2006/relationships/image" Target="http://ntprzwgis01.ad.noel.gv.at/WebVZA/vz_icons/54_1k.png" TargetMode="External"/><Relationship Id="rId225" Type="http://schemas.openxmlformats.org/officeDocument/2006/relationships/image" Target="../media/image151.png"/><Relationship Id="rId241" Type="http://schemas.openxmlformats.org/officeDocument/2006/relationships/image" Target="../media/image159.png"/><Relationship Id="rId246" Type="http://schemas.openxmlformats.org/officeDocument/2006/relationships/image" Target="http://ntprzwgis01.ad.noel.gv.at/WebVZA/vz_icons/Z25.png" TargetMode="External"/><Relationship Id="rId267" Type="http://schemas.openxmlformats.org/officeDocument/2006/relationships/image" Target="../media/image172.png"/><Relationship Id="rId15" Type="http://schemas.openxmlformats.org/officeDocument/2006/relationships/image" Target="http://upload.wikimedia.org/wikipedia/commons/thumb/2/2a/Vorschriftszeichen_15_links_geneigt.svg/120px-Vorschriftszeichen_15_links_geneigt.svg.png" TargetMode="External"/><Relationship Id="rId36" Type="http://schemas.openxmlformats.org/officeDocument/2006/relationships/image" Target="../media/image56.jpeg"/><Relationship Id="rId57" Type="http://schemas.openxmlformats.org/officeDocument/2006/relationships/image" Target="http://www.wien.gv.at/verkehr/verkehrszeichen/images/vorschriftszeichen-31b-kl.jpg" TargetMode="External"/><Relationship Id="rId106" Type="http://schemas.openxmlformats.org/officeDocument/2006/relationships/image" Target="../media/image91.jpeg"/><Relationship Id="rId127" Type="http://schemas.openxmlformats.org/officeDocument/2006/relationships/image" Target="http://www.wien.gv.at/verkehr/verkehrszeichen/images/vorschriftszeichen-19-kl.jpg" TargetMode="External"/><Relationship Id="rId262" Type="http://schemas.openxmlformats.org/officeDocument/2006/relationships/image" Target="http://ntprzwgis01.ad.noel.gv.at/WebVZA/vz_icons/Z33.png" TargetMode="External"/><Relationship Id="rId283" Type="http://schemas.openxmlformats.org/officeDocument/2006/relationships/image" Target="../media/image180.png"/><Relationship Id="rId10" Type="http://schemas.openxmlformats.org/officeDocument/2006/relationships/image" Target="../media/image43.png"/><Relationship Id="rId31" Type="http://schemas.openxmlformats.org/officeDocument/2006/relationships/image" Target="http://www.wien.gv.at/verkehr/verkehrszeichen/images/vorschriftszeichen-43a-kl.jpg" TargetMode="External"/><Relationship Id="rId52" Type="http://schemas.openxmlformats.org/officeDocument/2006/relationships/image" Target="../media/image64.jpeg"/><Relationship Id="rId73" Type="http://schemas.openxmlformats.org/officeDocument/2006/relationships/image" Target="http://www.wien.gv.at/verkehr/verkehrszeichen/images/vorschriftszeichen-39-kl.jpg" TargetMode="External"/><Relationship Id="rId78" Type="http://schemas.openxmlformats.org/officeDocument/2006/relationships/image" Target="../media/image77.jpeg"/><Relationship Id="rId94" Type="http://schemas.openxmlformats.org/officeDocument/2006/relationships/image" Target="../media/image85.jpeg"/><Relationship Id="rId99" Type="http://schemas.openxmlformats.org/officeDocument/2006/relationships/image" Target="http://www.wien.gv.at/verkehr/verkehrszeichen/images/vorschriftszeichen-7-kl.jpg" TargetMode="External"/><Relationship Id="rId101" Type="http://schemas.openxmlformats.org/officeDocument/2006/relationships/image" Target="http://www.wien.gv.at/verkehr/verkehrszeichen/images/vorschriftszeichen-8-kl.jpg" TargetMode="External"/><Relationship Id="rId122" Type="http://schemas.openxmlformats.org/officeDocument/2006/relationships/image" Target="../media/image99.jpeg"/><Relationship Id="rId143" Type="http://schemas.openxmlformats.org/officeDocument/2006/relationships/image" Target="http://www.wien.gv.at/verkehr/verkehrszeichen/images/hinweiszeichen-4-kl.jpg" TargetMode="External"/><Relationship Id="rId148" Type="http://schemas.openxmlformats.org/officeDocument/2006/relationships/image" Target="../media/image112.jpeg"/><Relationship Id="rId164" Type="http://schemas.openxmlformats.org/officeDocument/2006/relationships/image" Target="../media/image120.png"/><Relationship Id="rId169" Type="http://schemas.openxmlformats.org/officeDocument/2006/relationships/image" Target="http://ntprzwgis01.ad.noel.gv.at/WebVZA/vz_icons/53_17b.png" TargetMode="External"/><Relationship Id="rId185" Type="http://schemas.openxmlformats.org/officeDocument/2006/relationships/image" Target="../media/image131.png"/><Relationship Id="rId4" Type="http://schemas.openxmlformats.org/officeDocument/2006/relationships/image" Target="../media/image40.png"/><Relationship Id="rId9" Type="http://schemas.openxmlformats.org/officeDocument/2006/relationships/image" Target="http://upload.wikimedia.org/wikipedia/commons/thumb/8/88/Vorschriftszeichen_15_gerade.svg/120px-Vorschriftszeichen_15_gerade.svg.png" TargetMode="External"/><Relationship Id="rId180" Type="http://schemas.openxmlformats.org/officeDocument/2006/relationships/image" Target="../media/image128.png"/><Relationship Id="rId210" Type="http://schemas.openxmlformats.org/officeDocument/2006/relationships/image" Target="http://ntprzwgis01.ad.noel.gv.at/WebVZA/vz_icons/53_17a.png" TargetMode="External"/><Relationship Id="rId215" Type="http://schemas.openxmlformats.org/officeDocument/2006/relationships/image" Target="../media/image146.png"/><Relationship Id="rId236" Type="http://schemas.openxmlformats.org/officeDocument/2006/relationships/image" Target="http://ntprzwgis01.ad.noel.gv.at/WebVZA/vz_icons/Z16.png" TargetMode="External"/><Relationship Id="rId257" Type="http://schemas.openxmlformats.org/officeDocument/2006/relationships/image" Target="../media/image167.png"/><Relationship Id="rId278" Type="http://schemas.openxmlformats.org/officeDocument/2006/relationships/image" Target="http://ntprzwgis01.ad.noel.gv.at/WebVZA/vz_icons/54_1e1.png" TargetMode="External"/><Relationship Id="rId26" Type="http://schemas.openxmlformats.org/officeDocument/2006/relationships/image" Target="../media/image51.jpeg"/><Relationship Id="rId231" Type="http://schemas.openxmlformats.org/officeDocument/2006/relationships/image" Target="../media/image154.png"/><Relationship Id="rId252" Type="http://schemas.openxmlformats.org/officeDocument/2006/relationships/image" Target="http://ntprzwgis01.ad.noel.gv.at/WebVZA/vz_icons/Z28.png" TargetMode="External"/><Relationship Id="rId273" Type="http://schemas.openxmlformats.org/officeDocument/2006/relationships/image" Target="../media/image175.png"/><Relationship Id="rId47" Type="http://schemas.openxmlformats.org/officeDocument/2006/relationships/image" Target="http://www.wien.gv.at/verkehr/verkehrszeichen/images/vorschriftszeichen-46-kl.jpg" TargetMode="External"/><Relationship Id="rId68" Type="http://schemas.openxmlformats.org/officeDocument/2006/relationships/image" Target="../media/image72.jpeg"/><Relationship Id="rId89" Type="http://schemas.openxmlformats.org/officeDocument/2006/relationships/image" Target="http://www.wien.gv.at/verkehr/verkehrszeichen/images/vorschriftszeichen-2-kl.jpg" TargetMode="External"/><Relationship Id="rId112" Type="http://schemas.openxmlformats.org/officeDocument/2006/relationships/image" Target="../media/image94.jpeg"/><Relationship Id="rId133" Type="http://schemas.openxmlformats.org/officeDocument/2006/relationships/image" Target="http://ntprzwgis01.ad.noel.gv.at/WebVZA/vz_icons/52_7f_laenge.png" TargetMode="External"/><Relationship Id="rId154" Type="http://schemas.openxmlformats.org/officeDocument/2006/relationships/image" Target="../media/image115.jpeg"/><Relationship Id="rId175" Type="http://schemas.openxmlformats.org/officeDocument/2006/relationships/image" Target="http://ntprzwgis01.ad.noel.gv.at/WebVZA/vz_icons/53_23_3.png" TargetMode="External"/><Relationship Id="rId196" Type="http://schemas.openxmlformats.org/officeDocument/2006/relationships/image" Target="http://upload.wikimedia.org/wikipedia/commons/thumb/a/a2/Hinweiszeichen_24.svg/120px-Hinweiszeichen_24.svg.png" TargetMode="External"/><Relationship Id="rId200" Type="http://schemas.openxmlformats.org/officeDocument/2006/relationships/image" Target="http://upload.wikimedia.org/wikipedia/commons/thumb/0/08/Hinweiszeichen_25.svg/120px-Hinweiszeichen_25.svg.png" TargetMode="External"/><Relationship Id="rId16" Type="http://schemas.openxmlformats.org/officeDocument/2006/relationships/image" Target="../media/image46.png"/><Relationship Id="rId221" Type="http://schemas.openxmlformats.org/officeDocument/2006/relationships/image" Target="../media/image149.png"/><Relationship Id="rId242" Type="http://schemas.openxmlformats.org/officeDocument/2006/relationships/image" Target="http://ntprzwgis01.ad.noel.gv.at/WebVZA/vz_icons/Z21.png" TargetMode="External"/><Relationship Id="rId263" Type="http://schemas.openxmlformats.org/officeDocument/2006/relationships/image" Target="../media/image170.png"/><Relationship Id="rId37" Type="http://schemas.openxmlformats.org/officeDocument/2006/relationships/image" Target="http://www.wien.gv.at/verkehr/verkehrszeichen/images/vorschriftszeichen-49c-kl.jpg" TargetMode="External"/><Relationship Id="rId58" Type="http://schemas.openxmlformats.org/officeDocument/2006/relationships/image" Target="../media/image67.jpeg"/><Relationship Id="rId79" Type="http://schemas.openxmlformats.org/officeDocument/2006/relationships/image" Target="http://www.wien.gv.at/verkehr/verkehrszeichen/images/vorschriftszeichen-50-kl.jpg" TargetMode="External"/><Relationship Id="rId102" Type="http://schemas.openxmlformats.org/officeDocument/2006/relationships/image" Target="../media/image89.jpeg"/><Relationship Id="rId123" Type="http://schemas.openxmlformats.org/officeDocument/2006/relationships/image" Target="http://www.wien.gv.at/verkehr/verkehrszeichen/images/vorschriftszeichen-17-kl.jpg" TargetMode="External"/><Relationship Id="rId144" Type="http://schemas.openxmlformats.org/officeDocument/2006/relationships/image" Target="../media/image110.jpeg"/><Relationship Id="rId90" Type="http://schemas.openxmlformats.org/officeDocument/2006/relationships/image" Target="../media/image83.jpeg"/><Relationship Id="rId165" Type="http://schemas.openxmlformats.org/officeDocument/2006/relationships/image" Target="http://upload.wikimedia.org/wikipedia/commons/thumb/1/15/Hinweiszeichen_10_links.svg/120px-Hinweiszeichen_10_links.svg.png" TargetMode="External"/><Relationship Id="rId186" Type="http://schemas.openxmlformats.org/officeDocument/2006/relationships/image" Target="http://ntprzwgis01.ad.noel.gv.at/WebVZA/vz_icons/53_23a3.png" TargetMode="External"/><Relationship Id="rId211" Type="http://schemas.openxmlformats.org/officeDocument/2006/relationships/image" Target="../media/image144.png"/><Relationship Id="rId232" Type="http://schemas.openxmlformats.org/officeDocument/2006/relationships/image" Target="http://ntprzwgis01.ad.noel.gv.at/WebVZA/vz_icons/pfeilInTafel.png" TargetMode="External"/><Relationship Id="rId253" Type="http://schemas.openxmlformats.org/officeDocument/2006/relationships/image" Target="../media/image165.png"/><Relationship Id="rId274" Type="http://schemas.openxmlformats.org/officeDocument/2006/relationships/image" Target="http://ntprzwgis01.ad.noel.gv.at/WebVZA/vz_icons/54_1d1.png" TargetMode="External"/><Relationship Id="rId27" Type="http://schemas.openxmlformats.org/officeDocument/2006/relationships/image" Target="http://www.wien.gv.at/verkehr/verkehrszeichen/images/vorschriftszeichen-42-kl.jpg" TargetMode="External"/><Relationship Id="rId48" Type="http://schemas.openxmlformats.org/officeDocument/2006/relationships/image" Target="../media/image62.png"/><Relationship Id="rId69" Type="http://schemas.openxmlformats.org/officeDocument/2006/relationships/image" Target="http://www.wien.gv.at/verkehr/verkehrszeichen/images/vorschriftszeichen-36b-kl.jpg" TargetMode="External"/><Relationship Id="rId113" Type="http://schemas.openxmlformats.org/officeDocument/2006/relationships/image" Target="http://www.wien.gv.at/verkehr/verkehrszeichen/images/vorschriftszeichen-14-kl.jpg" TargetMode="External"/><Relationship Id="rId134" Type="http://schemas.openxmlformats.org/officeDocument/2006/relationships/image" Target="../media/image105.jpeg"/><Relationship Id="rId80" Type="http://schemas.openxmlformats.org/officeDocument/2006/relationships/image" Target="../media/image78.jpeg"/><Relationship Id="rId155" Type="http://schemas.openxmlformats.org/officeDocument/2006/relationships/image" Target="http://www.wien.gv.at/verkehr/verkehrszeichen/images/hinweiszeichen-16-kl.jpg" TargetMode="External"/><Relationship Id="rId176" Type="http://schemas.openxmlformats.org/officeDocument/2006/relationships/image" Target="../media/image126.png"/><Relationship Id="rId197" Type="http://schemas.openxmlformats.org/officeDocument/2006/relationships/image" Target="../media/image137.png"/><Relationship Id="rId201" Type="http://schemas.openxmlformats.org/officeDocument/2006/relationships/image" Target="../media/image139.png"/><Relationship Id="rId222" Type="http://schemas.openxmlformats.org/officeDocument/2006/relationships/image" Target="http://ntprzwgis01.ad.noel.gv.at/WebVZA/vz_icons/54_1l.png" TargetMode="External"/><Relationship Id="rId243" Type="http://schemas.openxmlformats.org/officeDocument/2006/relationships/image" Target="../media/image160.png"/><Relationship Id="rId264" Type="http://schemas.openxmlformats.org/officeDocument/2006/relationships/image" Target="http://ntprzwgis01.ad.noel.gv.at/WebVZA/vz_icons/54_1f.png" TargetMode="External"/><Relationship Id="rId17" Type="http://schemas.openxmlformats.org/officeDocument/2006/relationships/image" Target="http://upload.wikimedia.org/wikipedia/commons/thumb/d/d3/Vorschriftszeichen_15_rechts_geneigt.svg/120px-Vorschriftszeichen_15_rechts_geneigt.svg.png" TargetMode="External"/><Relationship Id="rId38" Type="http://schemas.openxmlformats.org/officeDocument/2006/relationships/image" Target="../media/image57.jpeg"/><Relationship Id="rId59" Type="http://schemas.openxmlformats.org/officeDocument/2006/relationships/image" Target="http://www.wien.gv.at/verkehr/verkehrszeichen/images/vorschriftszeichen-32b-kl.jpg" TargetMode="External"/><Relationship Id="rId103" Type="http://schemas.openxmlformats.org/officeDocument/2006/relationships/image" Target="http://www.wien.gv.at/verkehr/verkehrszeichen/images/vorschriftszeichen-9-kl.jpg" TargetMode="External"/><Relationship Id="rId124" Type="http://schemas.openxmlformats.org/officeDocument/2006/relationships/image" Target="../media/image100.jpeg"/><Relationship Id="rId70" Type="http://schemas.openxmlformats.org/officeDocument/2006/relationships/image" Target="../media/image73.jpeg"/><Relationship Id="rId91" Type="http://schemas.openxmlformats.org/officeDocument/2006/relationships/image" Target="http://www.wien.gv.at/verkehr/verkehrszeichen/images/vorschriftszeichen-3-kl.jpg" TargetMode="External"/><Relationship Id="rId145" Type="http://schemas.openxmlformats.org/officeDocument/2006/relationships/image" Target="http://www.wien.gv.at/verkehr/verkehrszeichen/images/hinweiszeichen-5-kl.jpg" TargetMode="External"/><Relationship Id="rId166" Type="http://schemas.openxmlformats.org/officeDocument/2006/relationships/image" Target="../media/image121.png"/><Relationship Id="rId187" Type="http://schemas.openxmlformats.org/officeDocument/2006/relationships/image" Target="../media/image132.png"/><Relationship Id="rId1" Type="http://schemas.openxmlformats.org/officeDocument/2006/relationships/slideLayout" Target="../slideLayouts/slideLayout2.xml"/><Relationship Id="rId212" Type="http://schemas.openxmlformats.org/officeDocument/2006/relationships/image" Target="http://ntprzwgis01.ad.noel.gv.at/WebVZA/vz_icons/54_1e4.png" TargetMode="External"/><Relationship Id="rId233" Type="http://schemas.openxmlformats.org/officeDocument/2006/relationships/image" Target="../media/image155.png"/><Relationship Id="rId254" Type="http://schemas.openxmlformats.org/officeDocument/2006/relationships/image" Target="http://ntprzwgis01.ad.noel.gv.at/WebVZA/vz_icons/Z29.png" TargetMode="External"/><Relationship Id="rId28" Type="http://schemas.openxmlformats.org/officeDocument/2006/relationships/image" Target="../media/image52.png"/><Relationship Id="rId49" Type="http://schemas.openxmlformats.org/officeDocument/2006/relationships/image" Target="http://upload.wikimedia.org/wikipedia/commons/thumb/6/65/Vorschriftszeichen_19a.svg/120px-Vorschriftszeichen_19a.svg.png" TargetMode="External"/><Relationship Id="rId114" Type="http://schemas.openxmlformats.org/officeDocument/2006/relationships/image" Target="../media/image95.jpeg"/><Relationship Id="rId275" Type="http://schemas.openxmlformats.org/officeDocument/2006/relationships/image" Target="../media/image176.png"/><Relationship Id="rId60" Type="http://schemas.openxmlformats.org/officeDocument/2006/relationships/image" Target="../media/image68.jpeg"/><Relationship Id="rId81" Type="http://schemas.openxmlformats.org/officeDocument/2006/relationships/image" Target="http://www.wien.gv.at/verkehr/verkehrszeichen/images/vorschriftszeichen-51-kl.jpg" TargetMode="External"/><Relationship Id="rId135" Type="http://schemas.openxmlformats.org/officeDocument/2006/relationships/image" Target="http://www.wien.gv.at/verkehr/verkehrszeichen/images/vorschriftszeichen-21-kl.jpg" TargetMode="External"/><Relationship Id="rId156" Type="http://schemas.openxmlformats.org/officeDocument/2006/relationships/image" Target="../media/image116.jpeg"/><Relationship Id="rId177" Type="http://schemas.openxmlformats.org/officeDocument/2006/relationships/image" Target="http://ntprzwgis01.ad.noel.gv.at/WebVZA/vz_icons/53_23_4.png" TargetMode="External"/><Relationship Id="rId198" Type="http://schemas.openxmlformats.org/officeDocument/2006/relationships/image" Target="http://ntprzwgis01.ad.noel.gv.at/WebVZA/vz_icons/53_24a.png" TargetMode="External"/><Relationship Id="rId202" Type="http://schemas.openxmlformats.org/officeDocument/2006/relationships/image" Target="http://ntprzwgis01.ad.noel.gv.at/WebVZA/vz_icons/53_25a.png" TargetMode="External"/><Relationship Id="rId223" Type="http://schemas.openxmlformats.org/officeDocument/2006/relationships/image" Target="../media/image150.png"/><Relationship Id="rId244" Type="http://schemas.openxmlformats.org/officeDocument/2006/relationships/image" Target="http://ntprzwgis01.ad.noel.gv.at/WebVZA/vz_icons/Z24.pn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31.jpeg"/><Relationship Id="rId2" Type="http://schemas.openxmlformats.org/officeDocument/2006/relationships/image" Target="../media/image183.jpeg"/><Relationship Id="rId1" Type="http://schemas.openxmlformats.org/officeDocument/2006/relationships/slideLayout" Target="../slideLayouts/slideLayout6.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feld 6"/>
          <p:cNvSpPr txBox="1">
            <a:spLocks noChangeArrowheads="1"/>
          </p:cNvSpPr>
          <p:nvPr/>
        </p:nvSpPr>
        <p:spPr bwMode="auto">
          <a:xfrm>
            <a:off x="179388" y="5487988"/>
            <a:ext cx="7848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chemeClr val="bg1"/>
                </a:solidFill>
                <a:latin typeface="Verdana" pitchFamily="34" charset="0"/>
              </a:rPr>
              <a:t>GIP.nö</a:t>
            </a:r>
            <a:r>
              <a:rPr lang="de-DE" sz="2400" b="1" dirty="0" smtClean="0">
                <a:solidFill>
                  <a:schemeClr val="bg1"/>
                </a:solidFill>
                <a:latin typeface="Verdana" pitchFamily="34" charset="0"/>
              </a:rPr>
              <a:t> – </a:t>
            </a:r>
            <a:r>
              <a:rPr lang="de-DE" sz="2400" b="1" u="sng" dirty="0" err="1" smtClean="0">
                <a:solidFill>
                  <a:schemeClr val="bg1"/>
                </a:solidFill>
                <a:latin typeface="Verdana" pitchFamily="34" charset="0"/>
              </a:rPr>
              <a:t>G</a:t>
            </a:r>
            <a:r>
              <a:rPr lang="de-DE" sz="2400" b="1" dirty="0" err="1" smtClean="0">
                <a:solidFill>
                  <a:schemeClr val="bg1"/>
                </a:solidFill>
                <a:latin typeface="Verdana" pitchFamily="34" charset="0"/>
              </a:rPr>
              <a:t>raphen</a:t>
            </a:r>
            <a:r>
              <a:rPr lang="de-DE" sz="2400" b="1" u="sng" dirty="0" err="1" smtClean="0">
                <a:solidFill>
                  <a:schemeClr val="bg1"/>
                </a:solidFill>
                <a:latin typeface="Verdana" pitchFamily="34" charset="0"/>
              </a:rPr>
              <a:t>I</a:t>
            </a:r>
            <a:r>
              <a:rPr lang="de-DE" sz="2400" b="1" dirty="0" err="1" smtClean="0">
                <a:solidFill>
                  <a:schemeClr val="bg1"/>
                </a:solidFill>
                <a:latin typeface="Verdana" pitchFamily="34" charset="0"/>
              </a:rPr>
              <a:t>ntegrations</a:t>
            </a:r>
            <a:r>
              <a:rPr lang="de-DE" sz="2400" b="1" u="sng" dirty="0" err="1" smtClean="0">
                <a:solidFill>
                  <a:schemeClr val="bg1"/>
                </a:solidFill>
                <a:latin typeface="Verdana" pitchFamily="34" charset="0"/>
              </a:rPr>
              <a:t>P</a:t>
            </a:r>
            <a:r>
              <a:rPr lang="de-DE" sz="2400" b="1" dirty="0" err="1" smtClean="0">
                <a:solidFill>
                  <a:schemeClr val="bg1"/>
                </a:solidFill>
                <a:latin typeface="Verdana" pitchFamily="34" charset="0"/>
              </a:rPr>
              <a:t>lattform</a:t>
            </a:r>
            <a:endParaRPr lang="de-AT" sz="2400" b="1" dirty="0">
              <a:solidFill>
                <a:schemeClr val="bg1"/>
              </a:solidFill>
              <a:latin typeface="Verdana" pitchFamily="34" charset="0"/>
            </a:endParaRPr>
          </a:p>
          <a:p>
            <a:pPr eaLnBrk="1" hangingPunct="1"/>
            <a:endParaRPr lang="de-AT" dirty="0"/>
          </a:p>
        </p:txBody>
      </p:sp>
      <p:sp>
        <p:nvSpPr>
          <p:cNvPr id="2" name="Textfeld 1"/>
          <p:cNvSpPr txBox="1"/>
          <p:nvPr/>
        </p:nvSpPr>
        <p:spPr>
          <a:xfrm>
            <a:off x="1043608" y="3717032"/>
            <a:ext cx="6455935" cy="1384995"/>
          </a:xfrm>
          <a:prstGeom prst="rect">
            <a:avLst/>
          </a:prstGeom>
          <a:solidFill>
            <a:schemeClr val="bg1">
              <a:alpha val="52000"/>
            </a:schemeClr>
          </a:solidFill>
        </p:spPr>
        <p:txBody>
          <a:bodyPr wrap="none" rtlCol="0">
            <a:spAutoFit/>
          </a:bodyPr>
          <a:lstStyle/>
          <a:p>
            <a:r>
              <a:rPr lang="de-AT" sz="2800" dirty="0" smtClean="0"/>
              <a:t>Mag. Roman </a:t>
            </a:r>
            <a:r>
              <a:rPr lang="de-AT" sz="2800" dirty="0" smtClean="0"/>
              <a:t>Dangl</a:t>
            </a:r>
          </a:p>
          <a:p>
            <a:r>
              <a:rPr lang="de-AT" sz="2800" dirty="0" smtClean="0"/>
              <a:t>Amt der NÖ Landesregierung</a:t>
            </a:r>
          </a:p>
          <a:p>
            <a:r>
              <a:rPr lang="de-AT" sz="2800" dirty="0" smtClean="0"/>
              <a:t>Abteilung Gesamtverkehrsangelegenheiten</a:t>
            </a:r>
            <a:endParaRPr lang="de-DE" sz="2800" dirty="0"/>
          </a:p>
        </p:txBody>
      </p:sp>
    </p:spTree>
    <p:extLst>
      <p:ext uri="{BB962C8B-B14F-4D97-AF65-F5344CB8AC3E}">
        <p14:creationId xmlns:p14="http://schemas.microsoft.com/office/powerpoint/2010/main" val="33207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6048672" cy="639762"/>
          </a:xfrm>
        </p:spPr>
        <p:txBody>
          <a:bodyPr/>
          <a:lstStyle/>
          <a:p>
            <a:r>
              <a:rPr lang="de-AT" dirty="0" err="1" smtClean="0"/>
              <a:t>Nebenbahnennetz</a:t>
            </a:r>
            <a:endParaRPr lang="de-AT" dirty="0" smtClean="0"/>
          </a:p>
        </p:txBody>
      </p:sp>
      <p:sp>
        <p:nvSpPr>
          <p:cNvPr id="13315" name="Inhaltsplatzhalter 8"/>
          <p:cNvSpPr>
            <a:spLocks noGrp="1"/>
          </p:cNvSpPr>
          <p:nvPr>
            <p:ph sz="half" idx="2"/>
          </p:nvPr>
        </p:nvSpPr>
        <p:spPr>
          <a:xfrm>
            <a:off x="467544" y="1556792"/>
            <a:ext cx="8280920" cy="4392488"/>
          </a:xfrm>
        </p:spPr>
        <p:txBody>
          <a:bodyPr/>
          <a:lstStyle/>
          <a:p>
            <a:r>
              <a:rPr lang="de-AT" dirty="0" smtClean="0"/>
              <a:t>Einarbeitung der NÖVOG-Daten</a:t>
            </a:r>
          </a:p>
          <a:p>
            <a:r>
              <a:rPr lang="de-AT" dirty="0" smtClean="0"/>
              <a:t>Anbindung an das restliche Netz</a:t>
            </a:r>
          </a:p>
          <a:p>
            <a:r>
              <a:rPr lang="de-AT" dirty="0" smtClean="0"/>
              <a:t>Kilometrierung des </a:t>
            </a:r>
            <a:r>
              <a:rPr lang="de-AT" dirty="0" err="1" smtClean="0"/>
              <a:t>Nebenbahnennetzes</a:t>
            </a:r>
            <a:endParaRPr lang="de-AT" dirty="0" smtClean="0"/>
          </a:p>
          <a:p>
            <a:r>
              <a:rPr lang="de-AT" dirty="0" smtClean="0"/>
              <a:t>Brücken und Tunnels</a:t>
            </a:r>
          </a:p>
          <a:p>
            <a:r>
              <a:rPr lang="de-AT" dirty="0" smtClean="0"/>
              <a:t>Zugangswege</a:t>
            </a:r>
          </a:p>
          <a:p>
            <a:r>
              <a:rPr lang="de-AT" dirty="0" smtClean="0"/>
              <a:t>Parallel- und Begleitwege</a:t>
            </a:r>
          </a:p>
          <a:p>
            <a:endParaRPr lang="de-AT" dirty="0" smtClean="0"/>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10</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1310064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6048672" cy="639762"/>
          </a:xfrm>
        </p:spPr>
        <p:txBody>
          <a:bodyPr/>
          <a:lstStyle/>
          <a:p>
            <a:r>
              <a:rPr lang="de-AT" dirty="0" smtClean="0"/>
              <a:t>Bushaltestellen</a:t>
            </a:r>
          </a:p>
        </p:txBody>
      </p:sp>
      <p:sp>
        <p:nvSpPr>
          <p:cNvPr id="13315" name="Inhaltsplatzhalter 8"/>
          <p:cNvSpPr>
            <a:spLocks noGrp="1"/>
          </p:cNvSpPr>
          <p:nvPr>
            <p:ph sz="half" idx="2"/>
          </p:nvPr>
        </p:nvSpPr>
        <p:spPr>
          <a:xfrm>
            <a:off x="467544" y="1556792"/>
            <a:ext cx="8280920" cy="4392488"/>
          </a:xfrm>
        </p:spPr>
        <p:txBody>
          <a:bodyPr/>
          <a:lstStyle/>
          <a:p>
            <a:r>
              <a:rPr lang="de-AT" dirty="0" smtClean="0"/>
              <a:t>Lageüberprüfung</a:t>
            </a:r>
          </a:p>
          <a:p>
            <a:r>
              <a:rPr lang="de-AT" dirty="0" smtClean="0"/>
              <a:t>Topologische Zuordnung zum Straßenabschnitt</a:t>
            </a:r>
          </a:p>
          <a:p>
            <a:r>
              <a:rPr lang="de-AT" dirty="0" smtClean="0"/>
              <a:t>Fotodokumentation</a:t>
            </a:r>
          </a:p>
          <a:p>
            <a:r>
              <a:rPr lang="de-AT" dirty="0" smtClean="0"/>
              <a:t>Erfassung von Steigen</a:t>
            </a:r>
          </a:p>
          <a:p>
            <a:endParaRPr lang="de-AT" dirty="0" smtClean="0"/>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11</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3510615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6048672" cy="639762"/>
          </a:xfrm>
        </p:spPr>
        <p:txBody>
          <a:bodyPr/>
          <a:lstStyle/>
          <a:p>
            <a:r>
              <a:rPr lang="de-AT" dirty="0" smtClean="0"/>
              <a:t>Bahnhöfe</a:t>
            </a:r>
          </a:p>
        </p:txBody>
      </p:sp>
      <p:sp>
        <p:nvSpPr>
          <p:cNvPr id="13315" name="Inhaltsplatzhalter 8"/>
          <p:cNvSpPr>
            <a:spLocks noGrp="1"/>
          </p:cNvSpPr>
          <p:nvPr>
            <p:ph sz="half" idx="2"/>
          </p:nvPr>
        </p:nvSpPr>
        <p:spPr>
          <a:xfrm>
            <a:off x="467544" y="1556792"/>
            <a:ext cx="8280920" cy="4392488"/>
          </a:xfrm>
        </p:spPr>
        <p:txBody>
          <a:bodyPr/>
          <a:lstStyle/>
          <a:p>
            <a:r>
              <a:rPr lang="de-AT" dirty="0" smtClean="0"/>
              <a:t>Erfassung der Zugangswege zu den Ein- und Ausgängen</a:t>
            </a:r>
          </a:p>
          <a:p>
            <a:r>
              <a:rPr lang="de-AT" dirty="0" smtClean="0"/>
              <a:t>Zugangspunkte zu den Steigen (Anbindung des Wegenetzes zum Steig)</a:t>
            </a:r>
          </a:p>
          <a:p>
            <a:r>
              <a:rPr lang="de-AT" dirty="0" smtClean="0"/>
              <a:t>Erfassung von Steigen</a:t>
            </a:r>
          </a:p>
          <a:p>
            <a:r>
              <a:rPr lang="de-AT" dirty="0" smtClean="0"/>
              <a:t>Erfassung von öffentlich begehbaren Fußwegen durch Bahnhöfe inkl. zeitlicher Einschränkung</a:t>
            </a:r>
          </a:p>
          <a:p>
            <a:endParaRPr lang="de-AT" dirty="0" smtClean="0"/>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12</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1032998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6048672" cy="639762"/>
          </a:xfrm>
        </p:spPr>
        <p:txBody>
          <a:bodyPr/>
          <a:lstStyle/>
          <a:p>
            <a:r>
              <a:rPr lang="de-AT" dirty="0" smtClean="0"/>
              <a:t>Adressen</a:t>
            </a:r>
          </a:p>
        </p:txBody>
      </p:sp>
      <p:sp>
        <p:nvSpPr>
          <p:cNvPr id="13315" name="Inhaltsplatzhalter 8"/>
          <p:cNvSpPr>
            <a:spLocks noGrp="1"/>
          </p:cNvSpPr>
          <p:nvPr>
            <p:ph sz="half" idx="2"/>
          </p:nvPr>
        </p:nvSpPr>
        <p:spPr>
          <a:xfrm>
            <a:off x="467544" y="1556792"/>
            <a:ext cx="8280920" cy="4392488"/>
          </a:xfrm>
        </p:spPr>
        <p:txBody>
          <a:bodyPr/>
          <a:lstStyle/>
          <a:p>
            <a:r>
              <a:rPr lang="de-AT" dirty="0" smtClean="0"/>
              <a:t>Verbesserung der Adresskoordinaten des GWR in Abstimmung mit den Gemeinden und dem BEV</a:t>
            </a:r>
          </a:p>
          <a:p>
            <a:r>
              <a:rPr lang="de-AT" dirty="0" smtClean="0"/>
              <a:t>Eindeutige Zuordnung zu einem Straßenabschnitt</a:t>
            </a:r>
          </a:p>
          <a:p>
            <a:pPr marL="0" indent="0">
              <a:buNone/>
            </a:pPr>
            <a:endParaRPr lang="de-AT" dirty="0" smtClean="0"/>
          </a:p>
          <a:p>
            <a:endParaRPr lang="de-AT" dirty="0" smtClean="0"/>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13</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3135712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4040188" cy="639762"/>
          </a:xfrm>
        </p:spPr>
        <p:txBody>
          <a:bodyPr/>
          <a:lstStyle/>
          <a:p>
            <a:r>
              <a:rPr lang="de-AT" dirty="0" smtClean="0"/>
              <a:t>Mengengerüst</a:t>
            </a:r>
          </a:p>
        </p:txBody>
      </p:sp>
      <p:sp>
        <p:nvSpPr>
          <p:cNvPr id="13315" name="Inhaltsplatzhalter 8"/>
          <p:cNvSpPr>
            <a:spLocks noGrp="1"/>
          </p:cNvSpPr>
          <p:nvPr>
            <p:ph sz="half" idx="2"/>
          </p:nvPr>
        </p:nvSpPr>
        <p:spPr>
          <a:xfrm>
            <a:off x="467544" y="1556792"/>
            <a:ext cx="8280920" cy="4392488"/>
          </a:xfrm>
        </p:spPr>
        <p:txBody>
          <a:bodyPr/>
          <a:lstStyle/>
          <a:p>
            <a:r>
              <a:rPr lang="de-AT" dirty="0" smtClean="0"/>
              <a:t>573 Gemeinden</a:t>
            </a:r>
          </a:p>
          <a:p>
            <a:r>
              <a:rPr lang="de-AT" dirty="0" smtClean="0"/>
              <a:t>80.000 km Straßen</a:t>
            </a:r>
          </a:p>
          <a:p>
            <a:r>
              <a:rPr lang="de-AT" dirty="0" smtClean="0"/>
              <a:t>75.000 zu überprüfende Adresskoordinaten</a:t>
            </a:r>
          </a:p>
          <a:p>
            <a:r>
              <a:rPr lang="de-AT" dirty="0" smtClean="0"/>
              <a:t>5.000 km Rad-und Fußwege neben Landesstraßen</a:t>
            </a:r>
          </a:p>
          <a:p>
            <a:r>
              <a:rPr lang="de-AT" dirty="0" smtClean="0"/>
              <a:t>620 km Schienenstrecken im </a:t>
            </a:r>
            <a:r>
              <a:rPr lang="de-AT" dirty="0" err="1" smtClean="0"/>
              <a:t>Nebenbahnennetz</a:t>
            </a:r>
            <a:endParaRPr lang="de-AT" dirty="0" smtClean="0"/>
          </a:p>
          <a:p>
            <a:r>
              <a:rPr lang="de-AT" dirty="0" smtClean="0"/>
              <a:t>400 km Zugangs-, Parallel- und Begleitwege</a:t>
            </a:r>
          </a:p>
          <a:p>
            <a:r>
              <a:rPr lang="de-AT" dirty="0" smtClean="0"/>
              <a:t>7.500 Bushaltestellen</a:t>
            </a:r>
          </a:p>
          <a:p>
            <a:r>
              <a:rPr lang="de-AT" dirty="0" smtClean="0"/>
              <a:t>600 Bahnhöfe oder Bahnhaltestellen</a:t>
            </a:r>
          </a:p>
          <a:p>
            <a:pPr marL="0" indent="0">
              <a:buNone/>
            </a:pPr>
            <a:endParaRPr lang="de-AT" dirty="0" smtClean="0"/>
          </a:p>
          <a:p>
            <a:endParaRPr lang="de-AT" dirty="0" smtClean="0"/>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14</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3057986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feld 6"/>
          <p:cNvSpPr txBox="1">
            <a:spLocks noChangeArrowheads="1"/>
          </p:cNvSpPr>
          <p:nvPr/>
        </p:nvSpPr>
        <p:spPr bwMode="auto">
          <a:xfrm>
            <a:off x="179388" y="5487988"/>
            <a:ext cx="784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AT" sz="2400" b="1" dirty="0" err="1" smtClean="0">
                <a:solidFill>
                  <a:schemeClr val="bg1"/>
                </a:solidFill>
                <a:latin typeface="Verdana" pitchFamily="34" charset="0"/>
              </a:rPr>
              <a:t>GIP.nö</a:t>
            </a:r>
            <a:r>
              <a:rPr lang="de-AT" sz="2400" b="1" dirty="0" smtClean="0">
                <a:solidFill>
                  <a:schemeClr val="bg1"/>
                </a:solidFill>
                <a:latin typeface="Verdana" pitchFamily="34" charset="0"/>
              </a:rPr>
              <a:t> – Projektablauf in der Gemeinde</a:t>
            </a:r>
            <a:endParaRPr lang="de-AT"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1"/>
          <p:cNvSpPr>
            <a:spLocks noGrp="1"/>
          </p:cNvSpPr>
          <p:nvPr>
            <p:ph idx="1"/>
          </p:nvPr>
        </p:nvSpPr>
        <p:spPr>
          <a:xfrm>
            <a:off x="323528" y="836712"/>
            <a:ext cx="8640960" cy="5112568"/>
          </a:xfrm>
        </p:spPr>
        <p:txBody>
          <a:bodyPr/>
          <a:lstStyle/>
          <a:p>
            <a:r>
              <a:rPr lang="de-AT" dirty="0" smtClean="0"/>
              <a:t>Terminvereinbarung mit dem Ansprechpartner der Gemeinde durch den Regionalverantwortlichen</a:t>
            </a:r>
          </a:p>
          <a:p>
            <a:pPr marL="0" indent="0">
              <a:buNone/>
            </a:pPr>
            <a:endParaRPr lang="de-AT" dirty="0" smtClean="0"/>
          </a:p>
          <a:p>
            <a:r>
              <a:rPr lang="de-AT" dirty="0"/>
              <a:t>Erster Arbeitstermin mit der Gemeinde </a:t>
            </a:r>
          </a:p>
          <a:p>
            <a:pPr lvl="1"/>
            <a:r>
              <a:rPr lang="de-AT" dirty="0" smtClean="0"/>
              <a:t>Nach erster Überarbeitung der Daten durch AN  </a:t>
            </a:r>
            <a:r>
              <a:rPr lang="de-AT" dirty="0" smtClean="0">
                <a:sym typeface="Wingdings"/>
              </a:rPr>
              <a:t> </a:t>
            </a:r>
            <a:r>
              <a:rPr lang="de-AT" dirty="0" smtClean="0"/>
              <a:t>Übergabe </a:t>
            </a:r>
            <a:r>
              <a:rPr lang="de-AT" dirty="0"/>
              <a:t>von Arbeitsunterlagen und Checkliste</a:t>
            </a:r>
          </a:p>
          <a:p>
            <a:pPr lvl="1"/>
            <a:r>
              <a:rPr lang="de-AT" dirty="0"/>
              <a:t>Erläuterung der Vorgehensweise durch </a:t>
            </a:r>
            <a:r>
              <a:rPr lang="de-AT" dirty="0" smtClean="0"/>
              <a:t>Regionalverantwortlichen</a:t>
            </a:r>
          </a:p>
          <a:p>
            <a:endParaRPr lang="de-AT" dirty="0" smtClean="0"/>
          </a:p>
        </p:txBody>
      </p:sp>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32015C4-5E52-41FC-B7F6-965F1C70785C}"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F0136FDE-4254-4C95-8105-129A4CD1643C}" type="slidenum">
              <a:rPr lang="de-AT" smtClean="0">
                <a:solidFill>
                  <a:schemeClr val="bg1"/>
                </a:solidFill>
                <a:latin typeface="Verdana" pitchFamily="34" charset="0"/>
              </a:rPr>
              <a:pPr eaLnBrk="1" fontAlgn="base" hangingPunct="1">
                <a:spcBef>
                  <a:spcPct val="0"/>
                </a:spcBef>
                <a:spcAft>
                  <a:spcPct val="0"/>
                </a:spcAft>
              </a:pPr>
              <a:t>16</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ARGE </a:t>
            </a:r>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Projektablauf (1)</a:t>
            </a:r>
            <a:endParaRPr lang="de-AT" sz="2400" b="1" dirty="0">
              <a:solidFill>
                <a:srgbClr val="75726D"/>
              </a:solidFill>
              <a:latin typeface="Verdana" pitchFamily="34" charset="0"/>
            </a:endParaRPr>
          </a:p>
        </p:txBody>
      </p:sp>
      <p:sp>
        <p:nvSpPr>
          <p:cNvPr id="7"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3822270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5" y="728580"/>
            <a:ext cx="3807872" cy="536987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5" y="718913"/>
            <a:ext cx="3803093" cy="5379537"/>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643" y="1052736"/>
            <a:ext cx="3765899" cy="4925048"/>
          </a:xfrm>
          <a:prstGeom prst="rect">
            <a:avLst/>
          </a:prstGeom>
        </p:spPr>
      </p:pic>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0726" y="662229"/>
            <a:ext cx="3784815" cy="5379538"/>
          </a:xfrm>
          <a:prstGeom prst="rect">
            <a:avLst/>
          </a:prstGeom>
        </p:spPr>
      </p:pic>
      <p:pic>
        <p:nvPicPr>
          <p:cNvPr id="1031" name="Bild 11" descr="Beschreibung: C:\Users\schtho\AppData\Local\Temp\41kp42lw.3fu.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71429"/>
            <a:ext cx="9144001" cy="5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gsek2nb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71429"/>
            <a:ext cx="9144001" cy="5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bbn1i0b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71429"/>
            <a:ext cx="9143999" cy="53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Inhaltsplatzhalter 8"/>
          <p:cNvSpPr>
            <a:spLocks noGrp="1"/>
          </p:cNvSpPr>
          <p:nvPr>
            <p:ph sz="half" idx="2"/>
          </p:nvPr>
        </p:nvSpPr>
        <p:spPr>
          <a:xfrm>
            <a:off x="0" y="1114226"/>
            <a:ext cx="8785672" cy="4901698"/>
          </a:xfrm>
        </p:spPr>
        <p:txBody>
          <a:bodyPr/>
          <a:lstStyle/>
          <a:p>
            <a:pPr lvl="1"/>
            <a:r>
              <a:rPr lang="de-AT" dirty="0" smtClean="0"/>
              <a:t>Arbeitsplots (</a:t>
            </a:r>
            <a:r>
              <a:rPr lang="de-AT" dirty="0"/>
              <a:t>Die Inhalte sind in 3 Themengebiete </a:t>
            </a:r>
            <a:r>
              <a:rPr lang="de-AT" dirty="0" smtClean="0"/>
              <a:t>	zusammengefasst </a:t>
            </a:r>
            <a:r>
              <a:rPr lang="de-AT" dirty="0"/>
              <a:t>=&gt; Plots in dreifacher </a:t>
            </a:r>
            <a:r>
              <a:rPr lang="de-AT" dirty="0" smtClean="0"/>
              <a:t>Ausführung)</a:t>
            </a:r>
          </a:p>
          <a:p>
            <a:pPr lvl="1"/>
            <a:r>
              <a:rPr lang="de-AT" dirty="0" smtClean="0"/>
              <a:t>Manual</a:t>
            </a:r>
          </a:p>
          <a:p>
            <a:pPr lvl="1"/>
            <a:r>
              <a:rPr lang="de-AT" dirty="0" smtClean="0"/>
              <a:t>Kurzmanual</a:t>
            </a:r>
          </a:p>
          <a:p>
            <a:pPr lvl="1"/>
            <a:r>
              <a:rPr lang="de-AT" dirty="0" smtClean="0"/>
              <a:t>Checkliste</a:t>
            </a:r>
          </a:p>
          <a:p>
            <a:pPr lvl="1"/>
            <a:r>
              <a:rPr lang="de-AT" dirty="0" smtClean="0"/>
              <a:t>4 Stifte</a:t>
            </a:r>
            <a:endParaRPr lang="de-AT" dirty="0"/>
          </a:p>
          <a:p>
            <a:pPr marL="457200" lvl="1" indent="0">
              <a:buNone/>
            </a:pPr>
            <a:endParaRPr lang="de-AT" sz="800" dirty="0" smtClean="0"/>
          </a:p>
          <a:p>
            <a:pPr marL="457200" lvl="1" indent="0">
              <a:buNone/>
            </a:pPr>
            <a:endParaRPr lang="de-AT" dirty="0" smtClean="0"/>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17</a:t>
            </a:fld>
            <a:endParaRPr lang="de-AT" dirty="0" smtClean="0">
              <a:solidFill>
                <a:schemeClr val="bg1"/>
              </a:solidFill>
              <a:latin typeface="Verdana" pitchFamily="34" charset="0"/>
            </a:endParaRPr>
          </a:p>
        </p:txBody>
      </p:sp>
      <p:sp>
        <p:nvSpPr>
          <p:cNvPr id="13321" name="Textfeld 1"/>
          <p:cNvSpPr txBox="1">
            <a:spLocks noChangeArrowheads="1"/>
          </p:cNvSpPr>
          <p:nvPr/>
        </p:nvSpPr>
        <p:spPr bwMode="auto">
          <a:xfrm>
            <a:off x="107504" y="115888"/>
            <a:ext cx="8353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a:t>
            </a:r>
            <a:r>
              <a:rPr lang="de-DE" sz="2000" b="1" dirty="0">
                <a:solidFill>
                  <a:srgbClr val="75726D"/>
                </a:solidFill>
                <a:latin typeface="Verdana" pitchFamily="34" charset="0"/>
              </a:rPr>
              <a:t>Aufgaben des Gemeindeverantwortlichen</a:t>
            </a:r>
            <a:endParaRPr lang="de-AT" sz="2000" b="1" dirty="0">
              <a:solidFill>
                <a:srgbClr val="75726D"/>
              </a:solidFill>
              <a:latin typeface="Verdana" pitchFamily="34" charset="0"/>
            </a:endParaRPr>
          </a:p>
        </p:txBody>
      </p:sp>
      <p:sp>
        <p:nvSpPr>
          <p:cNvPr id="7" name="Textfeld 1"/>
          <p:cNvSpPr txBox="1">
            <a:spLocks noChangeArrowheads="1"/>
          </p:cNvSpPr>
          <p:nvPr/>
        </p:nvSpPr>
        <p:spPr bwMode="auto">
          <a:xfrm>
            <a:off x="130592" y="728580"/>
            <a:ext cx="842632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200" b="1" dirty="0" smtClean="0">
                <a:solidFill>
                  <a:srgbClr val="75726D"/>
                </a:solidFill>
                <a:latin typeface="Verdana" pitchFamily="34" charset="0"/>
              </a:rPr>
              <a:t>Das Wichtigste im Überblick</a:t>
            </a:r>
            <a:endParaRPr lang="de-AT" sz="2200" b="1" dirty="0">
              <a:solidFill>
                <a:srgbClr val="75726D"/>
              </a:solidFill>
              <a:latin typeface="Verdana" pitchFamily="34" charset="0"/>
            </a:endParaRPr>
          </a:p>
        </p:txBody>
      </p:sp>
      <p:sp>
        <p:nvSpPr>
          <p:cNvPr id="15"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62831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5">
                                            <p:txEl>
                                              <p:pRg st="0" end="0"/>
                                            </p:txEl>
                                          </p:spTgt>
                                        </p:tgtEl>
                                        <p:attrNameLst>
                                          <p:attrName>style.visibility</p:attrName>
                                        </p:attrNameLst>
                                      </p:cBhvr>
                                      <p:to>
                                        <p:strVal val="visible"/>
                                      </p:to>
                                    </p:set>
                                  </p:childTnLst>
                                  <p:subTnLst>
                                    <p:set>
                                      <p:cBhvr override="childStyle">
                                        <p:cTn dur="1" fill="hold" display="0" masterRel="nextClick" afterEffect="1"/>
                                        <p:tgtEl>
                                          <p:spTgt spid="13315">
                                            <p:txEl>
                                              <p:pRg st="0" end="0"/>
                                            </p:txEl>
                                          </p:spTgt>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subTnLst>
                                    <p:set>
                                      <p:cBhvr override="childStyle">
                                        <p:cTn dur="1" fill="hold" display="0" masterRel="nextClick" afterEffect="1"/>
                                        <p:tgtEl>
                                          <p:spTgt spid="102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subTnLst>
                                    <p:set>
                                      <p:cBhvr override="childStyle">
                                        <p:cTn dur="1" fill="hold" display="0" masterRel="nextClick" afterEffect="1"/>
                                        <p:tgtEl>
                                          <p:spTgt spid="103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1"/>
                                        </p:tgtEl>
                                        <p:attrNameLst>
                                          <p:attrName>style.visibility</p:attrName>
                                        </p:attrNameLst>
                                      </p:cBhvr>
                                      <p:to>
                                        <p:strVal val="visible"/>
                                      </p:to>
                                    </p:set>
                                  </p:childTnLst>
                                  <p:subTnLst>
                                    <p:set>
                                      <p:cBhvr override="childStyle">
                                        <p:cTn dur="1" fill="hold" display="0" masterRel="nextClick" afterEffect="1"/>
                                        <p:tgtEl>
                                          <p:spTgt spid="103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315">
                                            <p:txEl>
                                              <p:pRg st="1" end="1"/>
                                            </p:txEl>
                                          </p:spTgt>
                                        </p:tgtEl>
                                        <p:attrNameLst>
                                          <p:attrName>style.visibility</p:attrName>
                                        </p:attrNameLst>
                                      </p:cBhvr>
                                      <p:to>
                                        <p:strVal val="visible"/>
                                      </p:to>
                                    </p:set>
                                  </p:childTnLst>
                                  <p:subTnLst>
                                    <p:set>
                                      <p:cBhvr override="childStyle">
                                        <p:cTn dur="1" fill="hold" display="0" masterRel="nextClick" afterEffect="1"/>
                                        <p:tgtEl>
                                          <p:spTgt spid="13315">
                                            <p:txEl>
                                              <p:pRg st="1" end="1"/>
                                            </p:txEl>
                                          </p:spTgt>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315">
                                            <p:txEl>
                                              <p:pRg st="2" end="2"/>
                                            </p:txEl>
                                          </p:spTgt>
                                        </p:tgtEl>
                                        <p:attrNameLst>
                                          <p:attrName>style.visibility</p:attrName>
                                        </p:attrNameLst>
                                      </p:cBhvr>
                                      <p:to>
                                        <p:strVal val="visible"/>
                                      </p:to>
                                    </p:set>
                                  </p:childTnLst>
                                  <p:subTnLst>
                                    <p:set>
                                      <p:cBhvr override="childStyle">
                                        <p:cTn dur="1" fill="hold" display="0" masterRel="nextClick" afterEffect="1"/>
                                        <p:tgtEl>
                                          <p:spTgt spid="13315">
                                            <p:txEl>
                                              <p:pRg st="2" end="2"/>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315">
                                            <p:txEl>
                                              <p:pRg st="3" end="3"/>
                                            </p:txEl>
                                          </p:spTgt>
                                        </p:tgtEl>
                                        <p:attrNameLst>
                                          <p:attrName>style.visibility</p:attrName>
                                        </p:attrNameLst>
                                      </p:cBhvr>
                                      <p:to>
                                        <p:strVal val="visible"/>
                                      </p:to>
                                    </p:set>
                                  </p:childTnLst>
                                  <p:subTnLst>
                                    <p:set>
                                      <p:cBhvr override="childStyle">
                                        <p:cTn dur="1" fill="hold" display="0" masterRel="nextClick" afterEffect="1"/>
                                        <p:tgtEl>
                                          <p:spTgt spid="13315">
                                            <p:txEl>
                                              <p:pRg st="3" end="3"/>
                                            </p:txEl>
                                          </p:spTgt>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315">
                                            <p:txEl>
                                              <p:pRg st="4" end="4"/>
                                            </p:txEl>
                                          </p:spTgt>
                                        </p:tgtEl>
                                        <p:attrNameLst>
                                          <p:attrName>style.visibility</p:attrName>
                                        </p:attrNameLst>
                                      </p:cBhvr>
                                      <p:to>
                                        <p:strVal val="visible"/>
                                      </p:to>
                                    </p:set>
                                  </p:childTnLst>
                                  <p:subTnLst>
                                    <p:set>
                                      <p:cBhvr override="childStyle">
                                        <p:cTn dur="1" fill="hold" display="0" masterRel="nextClick" afterEffect="1"/>
                                        <p:tgtEl>
                                          <p:spTgt spid="13315">
                                            <p:txEl>
                                              <p:pRg st="4" end="4"/>
                                            </p:txEl>
                                          </p:spTgt>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p:cNvSpPr>
            <a:spLocks noGrp="1"/>
          </p:cNvSpPr>
          <p:nvPr>
            <p:ph type="dt" sz="half" idx="10"/>
          </p:nvPr>
        </p:nvSpPr>
        <p:spPr/>
        <p:txBody>
          <a:bodyPr/>
          <a:lstStyle/>
          <a:p>
            <a:pPr>
              <a:defRPr/>
            </a:pPr>
            <a:fld id="{F14A063C-BABF-4466-BDFB-EFB657C1B49C}" type="datetime1">
              <a:rPr lang="de-AT" smtClean="0"/>
              <a:pPr>
                <a:defRPr/>
              </a:pPr>
              <a:t>20.03.2014</a:t>
            </a:fld>
            <a:endParaRPr lang="de-AT"/>
          </a:p>
        </p:txBody>
      </p:sp>
      <p:sp>
        <p:nvSpPr>
          <p:cNvPr id="7" name="Fußzeilenplatzhalter 6"/>
          <p:cNvSpPr>
            <a:spLocks noGrp="1"/>
          </p:cNvSpPr>
          <p:nvPr>
            <p:ph type="ftr" sz="quarter" idx="11"/>
          </p:nvPr>
        </p:nvSpPr>
        <p:spPr/>
        <p:txBody>
          <a:bodyPr/>
          <a:lstStyle/>
          <a:p>
            <a:pPr>
              <a:defRPr/>
            </a:pPr>
            <a:r>
              <a:rPr lang="de-AT" dirty="0" smtClean="0"/>
              <a:t>Mag. Roman Dangl</a:t>
            </a:r>
          </a:p>
        </p:txBody>
      </p:sp>
      <p:sp>
        <p:nvSpPr>
          <p:cNvPr id="8" name="Foliennummernplatzhalter 7"/>
          <p:cNvSpPr>
            <a:spLocks noGrp="1"/>
          </p:cNvSpPr>
          <p:nvPr>
            <p:ph type="sldNum" sz="quarter" idx="12"/>
          </p:nvPr>
        </p:nvSpPr>
        <p:spPr/>
        <p:txBody>
          <a:bodyPr/>
          <a:lstStyle/>
          <a:p>
            <a:pPr>
              <a:defRPr/>
            </a:pPr>
            <a:fld id="{3BAB047B-CE31-4641-94C8-1A477A0E4D61}" type="slidenum">
              <a:rPr lang="de-AT" smtClean="0"/>
              <a:pPr>
                <a:defRPr/>
              </a:pPr>
              <a:t>18</a:t>
            </a:fld>
            <a:endParaRPr lang="de-AT"/>
          </a:p>
        </p:txBody>
      </p:sp>
      <p:pic>
        <p:nvPicPr>
          <p:cNvPr id="1026" name="Picture 2" descr="C:\Users\rvdr\AppData\Local\Microsoft\Windows\Temporary Internet Files\Content.Outlook\DQL1ABN1\Querun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8257990"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825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p:cNvSpPr>
            <a:spLocks noGrp="1"/>
          </p:cNvSpPr>
          <p:nvPr>
            <p:ph type="dt" sz="half" idx="10"/>
          </p:nvPr>
        </p:nvSpPr>
        <p:spPr/>
        <p:txBody>
          <a:bodyPr/>
          <a:lstStyle/>
          <a:p>
            <a:pPr>
              <a:defRPr/>
            </a:pPr>
            <a:fld id="{F14A063C-BABF-4466-BDFB-EFB657C1B49C}" type="datetime1">
              <a:rPr lang="de-AT" smtClean="0"/>
              <a:pPr>
                <a:defRPr/>
              </a:pPr>
              <a:t>20.03.2014</a:t>
            </a:fld>
            <a:endParaRPr lang="de-AT"/>
          </a:p>
        </p:txBody>
      </p:sp>
      <p:sp>
        <p:nvSpPr>
          <p:cNvPr id="7" name="Fußzeilenplatzhalter 6"/>
          <p:cNvSpPr>
            <a:spLocks noGrp="1"/>
          </p:cNvSpPr>
          <p:nvPr>
            <p:ph type="ftr" sz="quarter" idx="11"/>
          </p:nvPr>
        </p:nvSpPr>
        <p:spPr/>
        <p:txBody>
          <a:bodyPr/>
          <a:lstStyle/>
          <a:p>
            <a:pPr>
              <a:defRPr/>
            </a:pPr>
            <a:r>
              <a:rPr lang="de-AT" dirty="0" smtClean="0"/>
              <a:t>Mag. Roman Dangl</a:t>
            </a:r>
          </a:p>
        </p:txBody>
      </p:sp>
      <p:sp>
        <p:nvSpPr>
          <p:cNvPr id="8" name="Foliennummernplatzhalter 7"/>
          <p:cNvSpPr>
            <a:spLocks noGrp="1"/>
          </p:cNvSpPr>
          <p:nvPr>
            <p:ph type="sldNum" sz="quarter" idx="12"/>
          </p:nvPr>
        </p:nvSpPr>
        <p:spPr/>
        <p:txBody>
          <a:bodyPr/>
          <a:lstStyle/>
          <a:p>
            <a:pPr>
              <a:defRPr/>
            </a:pPr>
            <a:fld id="{3BAB047B-CE31-4641-94C8-1A477A0E4D61}" type="slidenum">
              <a:rPr lang="de-AT" smtClean="0"/>
              <a:pPr>
                <a:defRPr/>
              </a:pPr>
              <a:t>19</a:t>
            </a:fld>
            <a:endParaRPr lang="de-AT"/>
          </a:p>
        </p:txBody>
      </p:sp>
      <p:pic>
        <p:nvPicPr>
          <p:cNvPr id="1027" name="Picture 3" descr="C:\Users\rvdr\AppData\Local\Microsoft\Windows\Temporary Internet Files\Content.Outlook\DQL1ABN1\Adress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1" y="1772816"/>
            <a:ext cx="8904726"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809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4040188" cy="639762"/>
          </a:xfrm>
        </p:spPr>
        <p:txBody>
          <a:bodyPr/>
          <a:lstStyle/>
          <a:p>
            <a:r>
              <a:rPr lang="de-AT" dirty="0" smtClean="0"/>
              <a:t>Ziele</a:t>
            </a:r>
          </a:p>
        </p:txBody>
      </p:sp>
      <p:sp>
        <p:nvSpPr>
          <p:cNvPr id="13315" name="Inhaltsplatzhalter 8"/>
          <p:cNvSpPr>
            <a:spLocks noGrp="1"/>
          </p:cNvSpPr>
          <p:nvPr>
            <p:ph sz="half" idx="2"/>
          </p:nvPr>
        </p:nvSpPr>
        <p:spPr>
          <a:xfrm>
            <a:off x="467544" y="1556792"/>
            <a:ext cx="8280920" cy="4392488"/>
          </a:xfrm>
        </p:spPr>
        <p:txBody>
          <a:bodyPr/>
          <a:lstStyle/>
          <a:p>
            <a:r>
              <a:rPr lang="de-AT" dirty="0" smtClean="0"/>
              <a:t>Kontrolle, Korrektur und Ergänzung des amtlichen Verkehrsbezugssystem </a:t>
            </a:r>
            <a:r>
              <a:rPr lang="de-AT" dirty="0" err="1" smtClean="0"/>
              <a:t>GIP.nö</a:t>
            </a:r>
            <a:endParaRPr lang="de-AT" dirty="0" smtClean="0"/>
          </a:p>
          <a:p>
            <a:r>
              <a:rPr lang="de-AT" dirty="0" smtClean="0"/>
              <a:t>Erweiterung um zusätzliche Datenbestände</a:t>
            </a:r>
          </a:p>
          <a:p>
            <a:r>
              <a:rPr lang="de-AT" dirty="0" smtClean="0"/>
              <a:t>Qualitätssicherung</a:t>
            </a:r>
          </a:p>
          <a:p>
            <a:r>
              <a:rPr lang="de-AT" dirty="0" smtClean="0"/>
              <a:t>Sicherstellung der Nutzbarkeit der </a:t>
            </a:r>
            <a:r>
              <a:rPr lang="de-AT" dirty="0" err="1" smtClean="0"/>
              <a:t>GIP.nö</a:t>
            </a:r>
            <a:r>
              <a:rPr lang="de-AT" dirty="0" smtClean="0"/>
              <a:t> für aktuelle und zukünftige e-</a:t>
            </a:r>
            <a:r>
              <a:rPr lang="de-AT" dirty="0" err="1" smtClean="0"/>
              <a:t>Government</a:t>
            </a:r>
            <a:r>
              <a:rPr lang="de-AT" dirty="0" smtClean="0"/>
              <a:t>-Anwendungen</a:t>
            </a:r>
          </a:p>
          <a:p>
            <a:r>
              <a:rPr lang="de-AT" dirty="0" smtClean="0"/>
              <a:t>Aktuell halten der Daten</a:t>
            </a:r>
          </a:p>
          <a:p>
            <a:r>
              <a:rPr lang="de-AT" dirty="0" smtClean="0"/>
              <a:t>Aufsetzen von Kooperationsprozessen mit Gemeinden, Städten und anderen Datennutzern und -lieferanten</a:t>
            </a:r>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13319"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2</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Tree>
    <p:extLst>
      <p:ext uri="{BB962C8B-B14F-4D97-AF65-F5344CB8AC3E}">
        <p14:creationId xmlns:p14="http://schemas.microsoft.com/office/powerpoint/2010/main" val="3684936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p:cNvSpPr>
            <a:spLocks noGrp="1"/>
          </p:cNvSpPr>
          <p:nvPr>
            <p:ph type="dt" sz="half" idx="10"/>
          </p:nvPr>
        </p:nvSpPr>
        <p:spPr/>
        <p:txBody>
          <a:bodyPr/>
          <a:lstStyle/>
          <a:p>
            <a:pPr>
              <a:defRPr/>
            </a:pPr>
            <a:fld id="{F14A063C-BABF-4466-BDFB-EFB657C1B49C}" type="datetime1">
              <a:rPr lang="de-AT" smtClean="0"/>
              <a:pPr>
                <a:defRPr/>
              </a:pPr>
              <a:t>20.03.2014</a:t>
            </a:fld>
            <a:endParaRPr lang="de-AT"/>
          </a:p>
        </p:txBody>
      </p:sp>
      <p:sp>
        <p:nvSpPr>
          <p:cNvPr id="7" name="Fußzeilenplatzhalter 6"/>
          <p:cNvSpPr>
            <a:spLocks noGrp="1"/>
          </p:cNvSpPr>
          <p:nvPr>
            <p:ph type="ftr" sz="quarter" idx="11"/>
          </p:nvPr>
        </p:nvSpPr>
        <p:spPr/>
        <p:txBody>
          <a:bodyPr/>
          <a:lstStyle/>
          <a:p>
            <a:pPr>
              <a:defRPr/>
            </a:pPr>
            <a:r>
              <a:rPr lang="de-AT" dirty="0" smtClean="0"/>
              <a:t>Mag. Roman Dangl</a:t>
            </a:r>
          </a:p>
        </p:txBody>
      </p:sp>
      <p:sp>
        <p:nvSpPr>
          <p:cNvPr id="8" name="Foliennummernplatzhalter 7"/>
          <p:cNvSpPr>
            <a:spLocks noGrp="1"/>
          </p:cNvSpPr>
          <p:nvPr>
            <p:ph type="sldNum" sz="quarter" idx="12"/>
          </p:nvPr>
        </p:nvSpPr>
        <p:spPr/>
        <p:txBody>
          <a:bodyPr/>
          <a:lstStyle/>
          <a:p>
            <a:pPr>
              <a:defRPr/>
            </a:pPr>
            <a:fld id="{3BAB047B-CE31-4641-94C8-1A477A0E4D61}" type="slidenum">
              <a:rPr lang="de-AT" smtClean="0"/>
              <a:pPr>
                <a:defRPr/>
              </a:pPr>
              <a:t>20</a:t>
            </a:fld>
            <a:endParaRPr lang="de-AT"/>
          </a:p>
        </p:txBody>
      </p:sp>
      <p:pic>
        <p:nvPicPr>
          <p:cNvPr id="1028" name="Picture 4" descr="C:\Users\rvdr\AppData\Local\Microsoft\Windows\Temporary Internet Files\Content.Outlook\DQL1ABN1\Bauliche Struktu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40768"/>
            <a:ext cx="8513381" cy="395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809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p:cNvSpPr>
            <a:spLocks noGrp="1"/>
          </p:cNvSpPr>
          <p:nvPr>
            <p:ph type="dt" sz="half" idx="10"/>
          </p:nvPr>
        </p:nvSpPr>
        <p:spPr/>
        <p:txBody>
          <a:bodyPr/>
          <a:lstStyle/>
          <a:p>
            <a:pPr>
              <a:defRPr/>
            </a:pPr>
            <a:fld id="{F14A063C-BABF-4466-BDFB-EFB657C1B49C}" type="datetime1">
              <a:rPr lang="de-AT" smtClean="0"/>
              <a:pPr>
                <a:defRPr/>
              </a:pPr>
              <a:t>20.03.2014</a:t>
            </a:fld>
            <a:endParaRPr lang="de-AT"/>
          </a:p>
        </p:txBody>
      </p:sp>
      <p:sp>
        <p:nvSpPr>
          <p:cNvPr id="7" name="Fußzeilenplatzhalter 6"/>
          <p:cNvSpPr>
            <a:spLocks noGrp="1"/>
          </p:cNvSpPr>
          <p:nvPr>
            <p:ph type="ftr" sz="quarter" idx="11"/>
          </p:nvPr>
        </p:nvSpPr>
        <p:spPr/>
        <p:txBody>
          <a:bodyPr/>
          <a:lstStyle/>
          <a:p>
            <a:pPr>
              <a:defRPr/>
            </a:pPr>
            <a:r>
              <a:rPr lang="de-AT" dirty="0" smtClean="0"/>
              <a:t>Mag. Roman Dangl</a:t>
            </a:r>
          </a:p>
        </p:txBody>
      </p:sp>
      <p:sp>
        <p:nvSpPr>
          <p:cNvPr id="8" name="Foliennummernplatzhalter 7"/>
          <p:cNvSpPr>
            <a:spLocks noGrp="1"/>
          </p:cNvSpPr>
          <p:nvPr>
            <p:ph type="sldNum" sz="quarter" idx="12"/>
          </p:nvPr>
        </p:nvSpPr>
        <p:spPr/>
        <p:txBody>
          <a:bodyPr/>
          <a:lstStyle/>
          <a:p>
            <a:pPr>
              <a:defRPr/>
            </a:pPr>
            <a:fld id="{3BAB047B-CE31-4641-94C8-1A477A0E4D61}" type="slidenum">
              <a:rPr lang="de-AT" smtClean="0"/>
              <a:pPr>
                <a:defRPr/>
              </a:pPr>
              <a:t>21</a:t>
            </a:fld>
            <a:endParaRPr lang="de-AT"/>
          </a:p>
        </p:txBody>
      </p:sp>
      <p:pic>
        <p:nvPicPr>
          <p:cNvPr id="1030" name="Picture 6" descr="C:\Users\rvdr\AppData\Local\Microsoft\Windows\Temporary Internet Files\Content.Outlook\DQL1ABN1\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625686"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809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1"/>
          <p:cNvSpPr>
            <a:spLocks noGrp="1"/>
          </p:cNvSpPr>
          <p:nvPr>
            <p:ph idx="1"/>
          </p:nvPr>
        </p:nvSpPr>
        <p:spPr>
          <a:xfrm>
            <a:off x="248543" y="692696"/>
            <a:ext cx="8640960" cy="5400600"/>
          </a:xfrm>
        </p:spPr>
        <p:txBody>
          <a:bodyPr/>
          <a:lstStyle/>
          <a:p>
            <a:r>
              <a:rPr lang="de-AT" dirty="0"/>
              <a:t>Kontrolle der Arbeitsunterlagen durch den </a:t>
            </a:r>
            <a:r>
              <a:rPr lang="de-AT" dirty="0" smtClean="0"/>
              <a:t>Gemeindeverantwortlichen</a:t>
            </a:r>
          </a:p>
          <a:p>
            <a:pPr lvl="1"/>
            <a:r>
              <a:rPr lang="de-AT" dirty="0"/>
              <a:t>Gemeindestrassen</a:t>
            </a:r>
          </a:p>
          <a:p>
            <a:pPr lvl="2"/>
            <a:r>
              <a:rPr lang="de-AT" dirty="0"/>
              <a:t>Lage, Namen, Belag, Erhalter, bauliche Struktur, zeitliche Einschränkungen, Einbahnen, Fahrerlaubnisse, Fahrstreifen</a:t>
            </a:r>
          </a:p>
          <a:p>
            <a:endParaRPr lang="de-AT" dirty="0" smtClean="0"/>
          </a:p>
          <a:p>
            <a:pPr lvl="1"/>
            <a:r>
              <a:rPr lang="de-AT" dirty="0"/>
              <a:t>Öffentliche Rad- und Fußwege</a:t>
            </a:r>
          </a:p>
          <a:p>
            <a:pPr lvl="2"/>
            <a:r>
              <a:rPr lang="de-AT" dirty="0"/>
              <a:t>Lage, Ausführungen, </a:t>
            </a:r>
            <a:r>
              <a:rPr lang="de-AT" dirty="0" smtClean="0"/>
              <a:t>Querungen</a:t>
            </a:r>
            <a:endParaRPr lang="de-AT" dirty="0"/>
          </a:p>
        </p:txBody>
      </p:sp>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32015C4-5E52-41FC-B7F6-965F1C70785C}"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F0136FDE-4254-4C95-8105-129A4CD1643C}" type="slidenum">
              <a:rPr lang="de-AT" smtClean="0">
                <a:solidFill>
                  <a:schemeClr val="bg1"/>
                </a:solidFill>
                <a:latin typeface="Verdana" pitchFamily="34" charset="0"/>
              </a:rPr>
              <a:pPr eaLnBrk="1" fontAlgn="base" hangingPunct="1">
                <a:spcBef>
                  <a:spcPct val="0"/>
                </a:spcBef>
                <a:spcAft>
                  <a:spcPct val="0"/>
                </a:spcAft>
              </a:pPr>
              <a:t>22</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ARGE </a:t>
            </a:r>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a:t>
            </a:r>
            <a:r>
              <a:rPr lang="de-DE" sz="2400" b="1" dirty="0">
                <a:solidFill>
                  <a:srgbClr val="75726D"/>
                </a:solidFill>
                <a:latin typeface="Verdana" pitchFamily="34" charset="0"/>
              </a:rPr>
              <a:t>Projektablauf </a:t>
            </a:r>
            <a:r>
              <a:rPr lang="de-DE" sz="2400" b="1" dirty="0" smtClean="0">
                <a:solidFill>
                  <a:srgbClr val="75726D"/>
                </a:solidFill>
                <a:latin typeface="Verdana" pitchFamily="34" charset="0"/>
              </a:rPr>
              <a:t>(2)</a:t>
            </a:r>
          </a:p>
          <a:p>
            <a:pPr eaLnBrk="1" hangingPunct="1"/>
            <a:endParaRPr lang="de-AT" sz="2400" b="1" dirty="0">
              <a:solidFill>
                <a:srgbClr val="75726D"/>
              </a:solidFill>
              <a:latin typeface="Verdana" pitchFamily="34" charset="0"/>
            </a:endParaRPr>
          </a:p>
        </p:txBody>
      </p:sp>
      <p:sp>
        <p:nvSpPr>
          <p:cNvPr id="7"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1796737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1"/>
          <p:cNvSpPr>
            <a:spLocks noGrp="1"/>
          </p:cNvSpPr>
          <p:nvPr>
            <p:ph idx="1"/>
          </p:nvPr>
        </p:nvSpPr>
        <p:spPr>
          <a:xfrm>
            <a:off x="248543" y="692696"/>
            <a:ext cx="8640960" cy="5400600"/>
          </a:xfrm>
        </p:spPr>
        <p:txBody>
          <a:bodyPr/>
          <a:lstStyle/>
          <a:p>
            <a:r>
              <a:rPr lang="de-AT" dirty="0" smtClean="0"/>
              <a:t>Zweiter Arbeitstermin mit der Gemeinde </a:t>
            </a:r>
          </a:p>
          <a:p>
            <a:pPr lvl="2">
              <a:buFont typeface="Symbol" pitchFamily="18" charset="2"/>
              <a:buChar char="-"/>
            </a:pPr>
            <a:r>
              <a:rPr lang="de-AT" dirty="0" smtClean="0"/>
              <a:t>Gemeinsame Durchsicht und Erörterung von Sonderfällen und Fragestellungen</a:t>
            </a:r>
          </a:p>
          <a:p>
            <a:pPr lvl="2">
              <a:buFont typeface="Symbol" pitchFamily="18" charset="2"/>
              <a:buChar char="-"/>
            </a:pPr>
            <a:r>
              <a:rPr lang="de-AT" dirty="0" smtClean="0"/>
              <a:t>Information über künftige Aktualisierung</a:t>
            </a:r>
          </a:p>
          <a:p>
            <a:pPr lvl="2">
              <a:buFont typeface="Symbol" pitchFamily="18" charset="2"/>
              <a:buChar char="-"/>
            </a:pPr>
            <a:r>
              <a:rPr lang="de-AT" dirty="0"/>
              <a:t>Übernahme von </a:t>
            </a:r>
            <a:r>
              <a:rPr lang="de-AT" dirty="0" smtClean="0"/>
              <a:t>Arbeitsunterlagen durch RV</a:t>
            </a:r>
          </a:p>
          <a:p>
            <a:pPr lvl="2">
              <a:buFont typeface="Symbol" pitchFamily="18" charset="2"/>
              <a:buChar char="-"/>
            </a:pPr>
            <a:r>
              <a:rPr lang="de-AT" dirty="0" smtClean="0"/>
              <a:t>Bestätigung der Kontrolle durch Gemeinde</a:t>
            </a:r>
          </a:p>
          <a:p>
            <a:pPr marL="914400" lvl="2" indent="0">
              <a:buNone/>
            </a:pPr>
            <a:endParaRPr lang="de-AT" dirty="0" smtClean="0"/>
          </a:p>
          <a:p>
            <a:r>
              <a:rPr lang="de-AT" dirty="0" smtClean="0"/>
              <a:t>Einarbeitung in die GIP </a:t>
            </a:r>
            <a:r>
              <a:rPr lang="de-AT" sz="1800" dirty="0" smtClean="0"/>
              <a:t>(</a:t>
            </a:r>
            <a:r>
              <a:rPr lang="de-AT" sz="1800" dirty="0" err="1" smtClean="0"/>
              <a:t>Graphenintegrationsplattform</a:t>
            </a:r>
            <a:r>
              <a:rPr lang="de-AT" sz="1800" dirty="0" smtClean="0"/>
              <a:t>)</a:t>
            </a:r>
          </a:p>
          <a:p>
            <a:endParaRPr lang="de-AT" sz="1800" dirty="0" smtClean="0"/>
          </a:p>
          <a:p>
            <a:pPr marL="342900" lvl="1" indent="-342900">
              <a:buFont typeface="Arial" charset="0"/>
              <a:buChar char="•"/>
            </a:pPr>
            <a:r>
              <a:rPr lang="de-AT" sz="2800" dirty="0"/>
              <a:t>Datenaktualisierung der Gemeinden während der </a:t>
            </a:r>
            <a:r>
              <a:rPr lang="de-AT" sz="2800" dirty="0" err="1"/>
              <a:t>Projektslaufzeit</a:t>
            </a:r>
            <a:endParaRPr lang="de-AT" sz="2800" dirty="0"/>
          </a:p>
          <a:p>
            <a:pPr marL="742950" lvl="2" indent="-342900">
              <a:buFont typeface="Symbol" pitchFamily="18" charset="2"/>
              <a:buChar char="-"/>
            </a:pPr>
            <a:r>
              <a:rPr lang="de-AT" dirty="0"/>
              <a:t>Quartalsweise Informationen über Änderungen</a:t>
            </a:r>
          </a:p>
          <a:p>
            <a:endParaRPr lang="de-AT" dirty="0" smtClean="0"/>
          </a:p>
          <a:p>
            <a:pPr marL="457200" lvl="1" indent="0">
              <a:buNone/>
            </a:pPr>
            <a:endParaRPr lang="de-AT" dirty="0" smtClean="0"/>
          </a:p>
          <a:p>
            <a:endParaRPr lang="de-AT" dirty="0" smtClean="0"/>
          </a:p>
        </p:txBody>
      </p:sp>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32015C4-5E52-41FC-B7F6-965F1C70785C}"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F0136FDE-4254-4C95-8105-129A4CD1643C}" type="slidenum">
              <a:rPr lang="de-AT" smtClean="0">
                <a:solidFill>
                  <a:schemeClr val="bg1"/>
                </a:solidFill>
                <a:latin typeface="Verdana" pitchFamily="34" charset="0"/>
              </a:rPr>
              <a:pPr eaLnBrk="1" fontAlgn="base" hangingPunct="1">
                <a:spcBef>
                  <a:spcPct val="0"/>
                </a:spcBef>
                <a:spcAft>
                  <a:spcPct val="0"/>
                </a:spcAft>
              </a:pPr>
              <a:t>23</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ARGE </a:t>
            </a:r>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a:t>
            </a:r>
            <a:r>
              <a:rPr lang="de-DE" sz="2400" b="1" dirty="0">
                <a:solidFill>
                  <a:srgbClr val="75726D"/>
                </a:solidFill>
                <a:latin typeface="Verdana" pitchFamily="34" charset="0"/>
              </a:rPr>
              <a:t>Projektablauf </a:t>
            </a:r>
            <a:r>
              <a:rPr lang="de-DE" sz="2400" b="1" dirty="0" smtClean="0">
                <a:solidFill>
                  <a:srgbClr val="75726D"/>
                </a:solidFill>
                <a:latin typeface="Verdana" pitchFamily="34" charset="0"/>
              </a:rPr>
              <a:t>(4)</a:t>
            </a:r>
          </a:p>
          <a:p>
            <a:pPr eaLnBrk="1" hangingPunct="1"/>
            <a:endParaRPr lang="de-AT" sz="2400" b="1" dirty="0">
              <a:solidFill>
                <a:srgbClr val="75726D"/>
              </a:solidFill>
              <a:latin typeface="Verdana" pitchFamily="34" charset="0"/>
            </a:endParaRPr>
          </a:p>
        </p:txBody>
      </p:sp>
      <p:sp>
        <p:nvSpPr>
          <p:cNvPr id="7"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2941175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Datumsplatzhalter 2"/>
          <p:cNvSpPr>
            <a:spLocks noGrp="1"/>
          </p:cNvSpPr>
          <p:nvPr>
            <p:ph type="dt" sz="half" idx="10"/>
          </p:nvPr>
        </p:nvSpPr>
        <p:spPr/>
        <p:txBody>
          <a:bodyPr/>
          <a:lstStyle/>
          <a:p>
            <a:pPr>
              <a:defRPr/>
            </a:pPr>
            <a:fld id="{BCF488A5-8534-426C-88F9-4D5141823F13}" type="datetime1">
              <a:rPr lang="de-AT" smtClean="0"/>
              <a:pPr>
                <a:defRPr/>
              </a:pPr>
              <a:t>20.03.2014</a:t>
            </a:fld>
            <a:endParaRPr lang="de-AT" dirty="0"/>
          </a:p>
        </p:txBody>
      </p:sp>
      <p:sp>
        <p:nvSpPr>
          <p:cNvPr id="5" name="Foliennummernplatzhalter 4"/>
          <p:cNvSpPr>
            <a:spLocks noGrp="1"/>
          </p:cNvSpPr>
          <p:nvPr>
            <p:ph type="sldNum" sz="quarter" idx="12"/>
          </p:nvPr>
        </p:nvSpPr>
        <p:spPr/>
        <p:txBody>
          <a:bodyPr/>
          <a:lstStyle/>
          <a:p>
            <a:pPr>
              <a:defRPr/>
            </a:pPr>
            <a:fld id="{F23EBF7C-B959-4E93-BA88-D7ED141A3E2D}" type="slidenum">
              <a:rPr lang="de-AT" smtClean="0"/>
              <a:pPr>
                <a:defRPr/>
              </a:pPr>
              <a:t>24</a:t>
            </a:fld>
            <a:endParaRPr lang="de-AT"/>
          </a:p>
        </p:txBody>
      </p:sp>
      <p:pic>
        <p:nvPicPr>
          <p:cNvPr id="6" name="Picture 3" descr="G:\grafotech\Gruppe-Datenmanagement\Schriftverkehr\Kunde\INLAND\Niederösterreich\Verbände\VOR\2012\Ausschreibung GIP\Verhandlungsverfahren\Unterlagen\2012-08-08_Adaptierung 2\Vorbereitung\EGI\Arbeitsplan_Gemeindestrassen-Gehstei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766763"/>
            <a:ext cx="8602663"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ARGE </a:t>
            </a:r>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Gemeindeprozess</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609442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umsplatzhalter 6"/>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6FA419B4-236F-4DA4-9138-E91B9282EFE4}"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4340" name="Foliennummernplatzhalt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21D9CDC2-1C8D-40E3-A698-B1260F12F04F}" type="slidenum">
              <a:rPr lang="de-AT" smtClean="0">
                <a:solidFill>
                  <a:schemeClr val="bg1"/>
                </a:solidFill>
                <a:latin typeface="Verdana" pitchFamily="34" charset="0"/>
              </a:rPr>
              <a:pPr eaLnBrk="1" fontAlgn="base" hangingPunct="1">
                <a:spcBef>
                  <a:spcPct val="0"/>
                </a:spcBef>
                <a:spcAft>
                  <a:spcPct val="0"/>
                </a:spcAft>
              </a:pPr>
              <a:t>25</a:t>
            </a:fld>
            <a:endParaRPr lang="de-AT" smtClean="0">
              <a:solidFill>
                <a:schemeClr val="bg1"/>
              </a:solidFill>
              <a:latin typeface="Verdana" pitchFamily="34" charset="0"/>
            </a:endParaRPr>
          </a:p>
        </p:txBody>
      </p:sp>
      <p:sp>
        <p:nvSpPr>
          <p:cNvPr id="14341"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ARGE </a:t>
            </a:r>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Gemeindeprozess</a:t>
            </a:r>
            <a:endParaRPr lang="de-AT" sz="2400" b="1" dirty="0">
              <a:solidFill>
                <a:srgbClr val="75726D"/>
              </a:solidFill>
              <a:latin typeface="Verdana" pitchFamily="34" charset="0"/>
            </a:endParaRPr>
          </a:p>
        </p:txBody>
      </p:sp>
      <p:pic>
        <p:nvPicPr>
          <p:cNvPr id="6" name="Picture 2" descr="G:\grafotech\Gruppe-Datenmanagement\Schriftverkehr\Kunde\INLAND\Niederösterreich\Verbände\VOR\2012\Ausschreibung GIP\Verhandlungsverfahren\Unterlagen\2012-08-08_Adaptierung 2\Vorbereitung\EGI\Adaptiert_Gemeindestrassen-Gehstei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94011" y="-908407"/>
            <a:ext cx="5222729" cy="8568952"/>
          </a:xfrm>
          <a:prstGeom prst="rect">
            <a:avLst/>
          </a:prstGeom>
          <a:noFill/>
          <a:extLst>
            <a:ext uri="{909E8E84-426E-40DD-AFC4-6F175D3DCCD1}">
              <a14:hiddenFill xmlns:a14="http://schemas.microsoft.com/office/drawing/2010/main">
                <a:solidFill>
                  <a:srgbClr val="FFFFFF"/>
                </a:solidFill>
              </a14:hiddenFill>
            </a:ext>
          </a:extLst>
        </p:spPr>
      </p:pic>
      <p:sp>
        <p:nvSpPr>
          <p:cNvPr id="7"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27584904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umsplatzhalter 6"/>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6FA419B4-236F-4DA4-9138-E91B9282EFE4}"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4340" name="Foliennummernplatzhalt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21D9CDC2-1C8D-40E3-A698-B1260F12F04F}" type="slidenum">
              <a:rPr lang="de-AT" smtClean="0">
                <a:solidFill>
                  <a:schemeClr val="bg1"/>
                </a:solidFill>
                <a:latin typeface="Verdana" pitchFamily="34" charset="0"/>
              </a:rPr>
              <a:pPr eaLnBrk="1" fontAlgn="base" hangingPunct="1">
                <a:spcBef>
                  <a:spcPct val="0"/>
                </a:spcBef>
                <a:spcAft>
                  <a:spcPct val="0"/>
                </a:spcAft>
              </a:pPr>
              <a:t>26</a:t>
            </a:fld>
            <a:endParaRPr lang="de-AT" smtClean="0">
              <a:solidFill>
                <a:schemeClr val="bg1"/>
              </a:solidFill>
              <a:latin typeface="Verdana" pitchFamily="34" charset="0"/>
            </a:endParaRPr>
          </a:p>
        </p:txBody>
      </p:sp>
      <p:sp>
        <p:nvSpPr>
          <p:cNvPr id="14341"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ARGE </a:t>
            </a:r>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Zeitlicher Ablauf</a:t>
            </a:r>
            <a:endParaRPr lang="de-AT" sz="2400" b="1" dirty="0">
              <a:solidFill>
                <a:srgbClr val="75726D"/>
              </a:solidFill>
              <a:latin typeface="Verdana" pitchFamily="34"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424" y="692696"/>
            <a:ext cx="7633543" cy="5398247"/>
          </a:xfrm>
          <a:prstGeom prst="rect">
            <a:avLst/>
          </a:prstGeom>
        </p:spPr>
      </p:pic>
      <p:sp>
        <p:nvSpPr>
          <p:cNvPr id="7"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15653352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feld 6"/>
          <p:cNvSpPr txBox="1">
            <a:spLocks noChangeArrowheads="1"/>
          </p:cNvSpPr>
          <p:nvPr/>
        </p:nvSpPr>
        <p:spPr bwMode="auto">
          <a:xfrm>
            <a:off x="179388" y="5487988"/>
            <a:ext cx="7848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AT" sz="2400" b="1" dirty="0" err="1" smtClean="0">
                <a:solidFill>
                  <a:schemeClr val="bg1"/>
                </a:solidFill>
                <a:latin typeface="Verdana" pitchFamily="34" charset="0"/>
              </a:rPr>
              <a:t>GIP.nö</a:t>
            </a:r>
            <a:r>
              <a:rPr lang="de-AT" sz="2400" b="1" dirty="0" smtClean="0">
                <a:solidFill>
                  <a:schemeClr val="bg1"/>
                </a:solidFill>
                <a:latin typeface="Verdana" pitchFamily="34" charset="0"/>
              </a:rPr>
              <a:t> – Vorteile für Gemeinden</a:t>
            </a:r>
            <a:endParaRPr lang="de-AT" sz="2400" b="1" dirty="0">
              <a:solidFill>
                <a:schemeClr val="bg1"/>
              </a:solidFill>
              <a:latin typeface="Verdana" pitchFamily="34" charset="0"/>
            </a:endParaRPr>
          </a:p>
          <a:p>
            <a:pPr eaLnBrk="1" hangingPunct="1"/>
            <a:endParaRPr lang="de-AT" dirty="0"/>
          </a:p>
        </p:txBody>
      </p:sp>
    </p:spTree>
    <p:extLst>
      <p:ext uri="{BB962C8B-B14F-4D97-AF65-F5344CB8AC3E}">
        <p14:creationId xmlns:p14="http://schemas.microsoft.com/office/powerpoint/2010/main" val="26971111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1"/>
          <p:cNvSpPr>
            <a:spLocks noGrp="1"/>
          </p:cNvSpPr>
          <p:nvPr>
            <p:ph idx="1"/>
          </p:nvPr>
        </p:nvSpPr>
        <p:spPr>
          <a:xfrm>
            <a:off x="360000" y="1080000"/>
            <a:ext cx="8229600" cy="4525963"/>
          </a:xfrm>
        </p:spPr>
        <p:txBody>
          <a:bodyPr/>
          <a:lstStyle/>
          <a:p>
            <a:pPr lvl="0"/>
            <a:r>
              <a:rPr lang="de-AT" sz="2400" dirty="0" smtClean="0"/>
              <a:t>Es </a:t>
            </a:r>
            <a:r>
              <a:rPr lang="de-AT" sz="2400" dirty="0"/>
              <a:t>fallen für Ihre Gemeinde keine Kosten an.</a:t>
            </a:r>
            <a:endParaRPr lang="de-DE" sz="2400" dirty="0"/>
          </a:p>
          <a:p>
            <a:pPr lvl="0"/>
            <a:r>
              <a:rPr lang="de-AT" sz="2400" dirty="0"/>
              <a:t>Es ist nicht erforderlich, dass </a:t>
            </a:r>
            <a:r>
              <a:rPr lang="de-AT" sz="2400" dirty="0" err="1"/>
              <a:t>GemeindemitarbeiterInnen</a:t>
            </a:r>
            <a:r>
              <a:rPr lang="de-AT" sz="2400" dirty="0"/>
              <a:t> Daten erheben. </a:t>
            </a:r>
            <a:endParaRPr lang="de-DE" sz="2400" dirty="0"/>
          </a:p>
          <a:p>
            <a:pPr marL="0" indent="0">
              <a:buNone/>
            </a:pPr>
            <a:r>
              <a:rPr lang="de-AT" sz="2400" dirty="0"/>
              <a:t> </a:t>
            </a:r>
            <a:endParaRPr lang="de-DE" sz="2400" dirty="0"/>
          </a:p>
          <a:p>
            <a:r>
              <a:rPr lang="de-AT" sz="2400" dirty="0"/>
              <a:t>Das Projekt kann nur erfolgreich umgesetzt werden, wenn Ihre Gemeinde bereit ist, bei der Kontrolle der Datenqualität mitzuwirken und den </a:t>
            </a:r>
            <a:r>
              <a:rPr lang="de-AT" sz="2400" dirty="0" err="1"/>
              <a:t>MitarbeiterInnen</a:t>
            </a:r>
            <a:r>
              <a:rPr lang="de-AT" sz="2400" dirty="0"/>
              <a:t> der ARGE </a:t>
            </a:r>
            <a:r>
              <a:rPr lang="de-AT" sz="2400" dirty="0" err="1"/>
              <a:t>GIP.nö</a:t>
            </a:r>
            <a:r>
              <a:rPr lang="de-AT" sz="2400" dirty="0"/>
              <a:t> mit Rat, Tat und ihrer Ortskenntnis zur Seite steht.</a:t>
            </a:r>
            <a:endParaRPr lang="de-DE" sz="2400" dirty="0"/>
          </a:p>
          <a:p>
            <a:endParaRPr lang="de-AT" sz="2400" dirty="0" smtClean="0"/>
          </a:p>
          <a:p>
            <a:pPr eaLnBrk="1" hangingPunct="1"/>
            <a:endParaRPr lang="de-AT" sz="2400" dirty="0" smtClean="0"/>
          </a:p>
        </p:txBody>
      </p:sp>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schemeClr val="bg1"/>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28</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Vorteile für Gemeinden</a:t>
            </a:r>
            <a:endParaRPr lang="de-AT" sz="2400" b="1" dirty="0">
              <a:solidFill>
                <a:srgbClr val="75726D"/>
              </a:solidFill>
              <a:latin typeface="Verdana" pitchFamily="34" charset="0"/>
            </a:endParaRPr>
          </a:p>
        </p:txBody>
      </p:sp>
    </p:spTree>
    <p:extLst>
      <p:ext uri="{BB962C8B-B14F-4D97-AF65-F5344CB8AC3E}">
        <p14:creationId xmlns:p14="http://schemas.microsoft.com/office/powerpoint/2010/main" val="2255065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1"/>
          <p:cNvSpPr>
            <a:spLocks noGrp="1"/>
          </p:cNvSpPr>
          <p:nvPr>
            <p:ph idx="1"/>
          </p:nvPr>
        </p:nvSpPr>
        <p:spPr>
          <a:xfrm>
            <a:off x="360000" y="1080000"/>
            <a:ext cx="8435280" cy="4525963"/>
          </a:xfrm>
        </p:spPr>
        <p:txBody>
          <a:bodyPr wrap="square"/>
          <a:lstStyle/>
          <a:p>
            <a:r>
              <a:rPr lang="de-DE" sz="2400" dirty="0" smtClean="0"/>
              <a:t>Grundlagen </a:t>
            </a:r>
            <a:r>
              <a:rPr lang="de-DE" sz="2400" dirty="0"/>
              <a:t>für </a:t>
            </a:r>
            <a:r>
              <a:rPr lang="de-DE" sz="2400" dirty="0" smtClean="0"/>
              <a:t>eigene Verwaltungssysteme</a:t>
            </a:r>
          </a:p>
          <a:p>
            <a:r>
              <a:rPr lang="de-DE" sz="2400" dirty="0" smtClean="0"/>
              <a:t>Einblick </a:t>
            </a:r>
            <a:r>
              <a:rPr lang="de-DE" sz="2400" dirty="0"/>
              <a:t>in die Verkehrsdaten der Nachbargemeinden, der </a:t>
            </a:r>
            <a:r>
              <a:rPr lang="de-DE" sz="2400" dirty="0" smtClean="0"/>
              <a:t>Landesstraßenverwaltung, ÖBB und </a:t>
            </a:r>
            <a:r>
              <a:rPr lang="de-DE" sz="2400" dirty="0"/>
              <a:t>ASFINAG.</a:t>
            </a:r>
          </a:p>
          <a:p>
            <a:pPr lvl="0"/>
            <a:r>
              <a:rPr lang="de-DE" sz="2400" dirty="0" smtClean="0"/>
              <a:t>erleichterte </a:t>
            </a:r>
            <a:r>
              <a:rPr lang="de-DE" sz="2400" dirty="0"/>
              <a:t>Zusammenarbeit mit der </a:t>
            </a:r>
            <a:r>
              <a:rPr lang="de-DE" sz="2400" b="1" dirty="0"/>
              <a:t>Bezirksverwaltungsbehörde</a:t>
            </a:r>
            <a:r>
              <a:rPr lang="de-DE" sz="2400" dirty="0"/>
              <a:t> </a:t>
            </a:r>
            <a:r>
              <a:rPr lang="de-DE" sz="2400" dirty="0" smtClean="0"/>
              <a:t>(StVO Verordnungen)</a:t>
            </a:r>
            <a:endParaRPr lang="de-DE" sz="2400" dirty="0"/>
          </a:p>
          <a:p>
            <a:pPr lvl="0"/>
            <a:r>
              <a:rPr lang="de-DE" sz="2400" b="1" dirty="0"/>
              <a:t>Digitale Kartengrundlagen</a:t>
            </a:r>
            <a:r>
              <a:rPr lang="de-DE" sz="2400" dirty="0"/>
              <a:t> für Internetauftritte, Tourismusinformationen, </a:t>
            </a:r>
            <a:r>
              <a:rPr lang="de-DE" sz="2400" dirty="0" smtClean="0"/>
              <a:t>Stadtmarketing,…</a:t>
            </a:r>
            <a:br>
              <a:rPr lang="de-DE" sz="2400" dirty="0" smtClean="0"/>
            </a:br>
            <a:r>
              <a:rPr lang="de-DE" sz="2400" dirty="0" smtClean="0"/>
              <a:t> </a:t>
            </a:r>
            <a:r>
              <a:rPr lang="de-DE" sz="2400" dirty="0" smtClean="0">
                <a:sym typeface="Wingdings"/>
              </a:rPr>
              <a:t> </a:t>
            </a:r>
            <a:r>
              <a:rPr lang="de-DE" sz="2400" dirty="0" smtClean="0"/>
              <a:t>kostenlos und aktuell </a:t>
            </a:r>
          </a:p>
          <a:p>
            <a:pPr marL="0" indent="0">
              <a:buNone/>
            </a:pPr>
            <a:r>
              <a:rPr lang="de-DE" sz="2400" dirty="0"/>
              <a:t> </a:t>
            </a:r>
          </a:p>
          <a:p>
            <a:pPr eaLnBrk="1" hangingPunct="1"/>
            <a:endParaRPr lang="de-AT" sz="2400" dirty="0" smtClean="0"/>
          </a:p>
        </p:txBody>
      </p:sp>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schemeClr val="bg1"/>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29</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Vorteile für Gemeinden</a:t>
            </a:r>
            <a:endParaRPr lang="de-AT" sz="2400" b="1" dirty="0">
              <a:solidFill>
                <a:srgbClr val="75726D"/>
              </a:solidFill>
              <a:latin typeface="Verdana" pitchFamily="34" charset="0"/>
            </a:endParaRPr>
          </a:p>
        </p:txBody>
      </p:sp>
    </p:spTree>
    <p:extLst>
      <p:ext uri="{BB962C8B-B14F-4D97-AF65-F5344CB8AC3E}">
        <p14:creationId xmlns:p14="http://schemas.microsoft.com/office/powerpoint/2010/main" val="2650928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620688"/>
            <a:ext cx="4645025" cy="3484563"/>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3" descr="080729_Lkw2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688"/>
            <a:ext cx="4319588"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lkw Lauter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48113"/>
            <a:ext cx="37084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4387826"/>
            <a:ext cx="5435600" cy="243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3725" y="2887638"/>
            <a:ext cx="19589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746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feld 1"/>
          <p:cNvSpPr txBox="1">
            <a:spLocks noChangeArrowheads="1"/>
          </p:cNvSpPr>
          <p:nvPr/>
        </p:nvSpPr>
        <p:spPr bwMode="auto">
          <a:xfrm>
            <a:off x="250825" y="115888"/>
            <a:ext cx="9505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400" b="1" dirty="0">
                <a:solidFill>
                  <a:srgbClr val="75726D"/>
                </a:solidFill>
                <a:latin typeface="Verdana" pitchFamily="34" charset="0"/>
              </a:rPr>
              <a:t>Datenbestand vor der Bearbeitung</a:t>
            </a:r>
            <a:endParaRPr lang="de-AT" altLang="de-DE" sz="2400" b="1" dirty="0">
              <a:solidFill>
                <a:srgbClr val="75726D"/>
              </a:solidFill>
              <a:latin typeface="Verdana" pitchFamily="34" charset="0"/>
            </a:endParaRPr>
          </a:p>
        </p:txBody>
      </p:sp>
      <p:pic>
        <p:nvPicPr>
          <p:cNvPr id="37891" name="Picture 4" descr="G:\Dangl\2014\Zwischenablage01.jpg"/>
          <p:cNvPicPr>
            <a:picLocks noChangeAspect="1" noChangeArrowheads="1"/>
          </p:cNvPicPr>
          <p:nvPr/>
        </p:nvPicPr>
        <p:blipFill>
          <a:blip r:embed="rId2">
            <a:extLst>
              <a:ext uri="{28A0092B-C50C-407E-A947-70E740481C1C}">
                <a14:useLocalDpi xmlns:a14="http://schemas.microsoft.com/office/drawing/2010/main" val="0"/>
              </a:ext>
            </a:extLst>
          </a:blip>
          <a:srcRect l="9238" t="19568" r="15910"/>
          <a:stretch>
            <a:fillRect/>
          </a:stretch>
        </p:blipFill>
        <p:spPr bwMode="auto">
          <a:xfrm>
            <a:off x="179388" y="764505"/>
            <a:ext cx="85772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
        <p:nvSpPr>
          <p:cNvPr id="5" name="Datumsplatzhalter 2"/>
          <p:cNvSpPr>
            <a:spLocks noGrp="1"/>
          </p:cNvSpPr>
          <p:nvPr>
            <p:ph type="dt" sz="quarter" idx="10"/>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6" name="Foliennummernplatzhalter 4"/>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30</a:t>
            </a:fld>
            <a:endParaRPr lang="de-AT" dirty="0" smtClean="0">
              <a:solidFill>
                <a:schemeClr val="bg1"/>
              </a:solidFill>
              <a:latin typeface="Verdana" pitchFamily="34" charset="0"/>
            </a:endParaRPr>
          </a:p>
        </p:txBody>
      </p:sp>
    </p:spTree>
    <p:extLst>
      <p:ext uri="{BB962C8B-B14F-4D97-AF65-F5344CB8AC3E}">
        <p14:creationId xmlns:p14="http://schemas.microsoft.com/office/powerpoint/2010/main" val="22508371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feld 1"/>
          <p:cNvSpPr txBox="1">
            <a:spLocks noChangeArrowheads="1"/>
          </p:cNvSpPr>
          <p:nvPr/>
        </p:nvSpPr>
        <p:spPr bwMode="auto">
          <a:xfrm>
            <a:off x="250825" y="115888"/>
            <a:ext cx="9505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400" b="1" dirty="0">
                <a:solidFill>
                  <a:srgbClr val="75726D"/>
                </a:solidFill>
                <a:latin typeface="Verdana" pitchFamily="34" charset="0"/>
              </a:rPr>
              <a:t>Datenbestand nach der Bearbeitung</a:t>
            </a:r>
            <a:endParaRPr lang="de-AT" altLang="de-DE" sz="2400" b="1" dirty="0">
              <a:solidFill>
                <a:srgbClr val="75726D"/>
              </a:solidFill>
              <a:latin typeface="Verdana" pitchFamily="34" charset="0"/>
            </a:endParaRPr>
          </a:p>
        </p:txBody>
      </p:sp>
      <p:pic>
        <p:nvPicPr>
          <p:cNvPr id="38915" name="Picture 4" descr="G:\Dangl\2014\Zwischenablage02.jpg"/>
          <p:cNvPicPr>
            <a:picLocks noChangeAspect="1" noChangeArrowheads="1"/>
          </p:cNvPicPr>
          <p:nvPr/>
        </p:nvPicPr>
        <p:blipFill>
          <a:blip r:embed="rId2">
            <a:extLst>
              <a:ext uri="{28A0092B-C50C-407E-A947-70E740481C1C}">
                <a14:useLocalDpi xmlns:a14="http://schemas.microsoft.com/office/drawing/2010/main" val="0"/>
              </a:ext>
            </a:extLst>
          </a:blip>
          <a:srcRect l="9084" t="19704" r="15831"/>
          <a:stretch>
            <a:fillRect/>
          </a:stretch>
        </p:blipFill>
        <p:spPr bwMode="auto">
          <a:xfrm>
            <a:off x="152400" y="764505"/>
            <a:ext cx="86169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
        <p:nvSpPr>
          <p:cNvPr id="5" name="Datumsplatzhalter 2"/>
          <p:cNvSpPr>
            <a:spLocks noGrp="1"/>
          </p:cNvSpPr>
          <p:nvPr>
            <p:ph type="dt" sz="quarter" idx="10"/>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6" name="Foliennummernplatzhalter 4"/>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31</a:t>
            </a:fld>
            <a:endParaRPr lang="de-AT" dirty="0" smtClean="0">
              <a:solidFill>
                <a:schemeClr val="bg1"/>
              </a:solidFill>
              <a:latin typeface="Verdana" pitchFamily="34" charset="0"/>
            </a:endParaRPr>
          </a:p>
        </p:txBody>
      </p:sp>
    </p:spTree>
    <p:extLst>
      <p:ext uri="{BB962C8B-B14F-4D97-AF65-F5344CB8AC3E}">
        <p14:creationId xmlns:p14="http://schemas.microsoft.com/office/powerpoint/2010/main" val="34734323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G:\Dangl\2014\Zwischenablage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836613"/>
            <a:ext cx="9088438"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G:\Dangl\2014\Zwischenablage0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01" y="327075"/>
            <a:ext cx="1832203" cy="18615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
        <p:nvSpPr>
          <p:cNvPr id="5" name="Datumsplatzhalter 2"/>
          <p:cNvSpPr>
            <a:spLocks noGrp="1"/>
          </p:cNvSpPr>
          <p:nvPr>
            <p:ph type="dt" sz="quarter" idx="10"/>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6" name="Foliennummernplatzhalter 4"/>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32</a:t>
            </a:fld>
            <a:endParaRPr lang="de-AT" dirty="0" smtClean="0">
              <a:solidFill>
                <a:schemeClr val="bg1"/>
              </a:solidFill>
              <a:latin typeface="Verdana" pitchFamily="34" charset="0"/>
            </a:endParaRPr>
          </a:p>
        </p:txBody>
      </p:sp>
    </p:spTree>
    <p:extLst>
      <p:ext uri="{BB962C8B-B14F-4D97-AF65-F5344CB8AC3E}">
        <p14:creationId xmlns:p14="http://schemas.microsoft.com/office/powerpoint/2010/main" val="215068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r="2173" b="2388"/>
          <a:stretch>
            <a:fillRect/>
          </a:stretch>
        </p:blipFill>
        <p:spPr bwMode="auto">
          <a:xfrm>
            <a:off x="36513" y="836613"/>
            <a:ext cx="9107487"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descr="G:\Dangl\2014\Zwischenablage0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01" y="327075"/>
            <a:ext cx="1832203" cy="18615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
        <p:nvSpPr>
          <p:cNvPr id="5" name="Datumsplatzhalter 2"/>
          <p:cNvSpPr>
            <a:spLocks noGrp="1"/>
          </p:cNvSpPr>
          <p:nvPr>
            <p:ph type="dt" sz="quarter" idx="10"/>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6" name="Foliennummernplatzhalter 4"/>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33</a:t>
            </a:fld>
            <a:endParaRPr lang="de-AT" dirty="0" smtClean="0">
              <a:solidFill>
                <a:schemeClr val="bg1"/>
              </a:solidFill>
              <a:latin typeface="Verdana" pitchFamily="34" charset="0"/>
            </a:endParaRPr>
          </a:p>
        </p:txBody>
      </p:sp>
    </p:spTree>
    <p:extLst>
      <p:ext uri="{BB962C8B-B14F-4D97-AF65-F5344CB8AC3E}">
        <p14:creationId xmlns:p14="http://schemas.microsoft.com/office/powerpoint/2010/main" val="3817705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966" y="692696"/>
            <a:ext cx="4096280" cy="270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675"/>
          <a:stretch/>
        </p:blipFill>
        <p:spPr bwMode="auto">
          <a:xfrm>
            <a:off x="291966" y="980728"/>
            <a:ext cx="4079928" cy="234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schemeClr val="bg1"/>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34</a:t>
            </a:fld>
            <a:endParaRPr lang="de-AT" dirty="0"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a:solidFill>
                  <a:srgbClr val="75726D"/>
                </a:solidFill>
                <a:latin typeface="Verdana" pitchFamily="34" charset="0"/>
              </a:rPr>
              <a:t>Beispiele von Anwendungen</a:t>
            </a:r>
            <a:endParaRPr lang="de-AT" sz="2400" b="1" dirty="0">
              <a:solidFill>
                <a:srgbClr val="75726D"/>
              </a:solidFill>
              <a:latin typeface="Verdana" pitchFamily="34" charset="0"/>
            </a:endParaRPr>
          </a:p>
        </p:txBody>
      </p:sp>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8246" y="692696"/>
            <a:ext cx="4096280" cy="270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614" y="3398657"/>
            <a:ext cx="4096280" cy="270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8246" y="3398657"/>
            <a:ext cx="4096280" cy="270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91966" y="2998547"/>
            <a:ext cx="1459054" cy="400110"/>
          </a:xfrm>
          <a:prstGeom prst="rect">
            <a:avLst/>
          </a:prstGeom>
          <a:noFill/>
        </p:spPr>
        <p:txBody>
          <a:bodyPr wrap="none" rtlCol="0">
            <a:spAutoFit/>
          </a:bodyPr>
          <a:lstStyle/>
          <a:p>
            <a:r>
              <a:rPr lang="de-AT" sz="2000" b="1" i="1" dirty="0" smtClean="0"/>
              <a:t>Basemap.at</a:t>
            </a:r>
            <a:endParaRPr lang="de-DE" sz="2000" b="1" i="1" dirty="0"/>
          </a:p>
        </p:txBody>
      </p:sp>
      <p:sp>
        <p:nvSpPr>
          <p:cNvPr id="14" name="Textfeld 13"/>
          <p:cNvSpPr txBox="1"/>
          <p:nvPr/>
        </p:nvSpPr>
        <p:spPr>
          <a:xfrm>
            <a:off x="4403761" y="3003828"/>
            <a:ext cx="1997535" cy="400110"/>
          </a:xfrm>
          <a:prstGeom prst="rect">
            <a:avLst/>
          </a:prstGeom>
          <a:noFill/>
        </p:spPr>
        <p:txBody>
          <a:bodyPr wrap="none" rtlCol="0">
            <a:spAutoFit/>
          </a:bodyPr>
          <a:lstStyle/>
          <a:p>
            <a:r>
              <a:rPr lang="de-AT" sz="2000" b="1" i="1" dirty="0" smtClean="0"/>
              <a:t>Open Street </a:t>
            </a:r>
            <a:r>
              <a:rPr lang="de-AT" sz="2000" b="1" i="1" dirty="0" err="1" smtClean="0"/>
              <a:t>Map</a:t>
            </a:r>
            <a:endParaRPr lang="de-DE" sz="2000" b="1" i="1" dirty="0"/>
          </a:p>
        </p:txBody>
      </p:sp>
      <p:sp>
        <p:nvSpPr>
          <p:cNvPr id="15" name="Textfeld 14"/>
          <p:cNvSpPr txBox="1"/>
          <p:nvPr/>
        </p:nvSpPr>
        <p:spPr>
          <a:xfrm>
            <a:off x="281820" y="5700441"/>
            <a:ext cx="1592424" cy="400110"/>
          </a:xfrm>
          <a:prstGeom prst="rect">
            <a:avLst/>
          </a:prstGeom>
          <a:noFill/>
        </p:spPr>
        <p:txBody>
          <a:bodyPr wrap="none" rtlCol="0">
            <a:spAutoFit/>
          </a:bodyPr>
          <a:lstStyle/>
          <a:p>
            <a:r>
              <a:rPr lang="de-AT" sz="2000" b="1" i="1" dirty="0" smtClean="0"/>
              <a:t>Google </a:t>
            </a:r>
            <a:r>
              <a:rPr lang="de-AT" sz="2000" b="1" i="1" dirty="0" err="1" smtClean="0"/>
              <a:t>Maps</a:t>
            </a:r>
            <a:endParaRPr lang="de-DE" sz="2000" b="1" i="1" dirty="0"/>
          </a:p>
        </p:txBody>
      </p:sp>
      <p:sp>
        <p:nvSpPr>
          <p:cNvPr id="16" name="Textfeld 15"/>
          <p:cNvSpPr txBox="1"/>
          <p:nvPr/>
        </p:nvSpPr>
        <p:spPr>
          <a:xfrm>
            <a:off x="4403761" y="5704508"/>
            <a:ext cx="1311898" cy="400110"/>
          </a:xfrm>
          <a:prstGeom prst="rect">
            <a:avLst/>
          </a:prstGeom>
          <a:noFill/>
        </p:spPr>
        <p:txBody>
          <a:bodyPr wrap="none" rtlCol="0">
            <a:spAutoFit/>
          </a:bodyPr>
          <a:lstStyle/>
          <a:p>
            <a:r>
              <a:rPr lang="de-AT" sz="2000" b="1" i="1" dirty="0" smtClean="0"/>
              <a:t>Bing </a:t>
            </a:r>
            <a:r>
              <a:rPr lang="de-AT" sz="2000" b="1" i="1" dirty="0" err="1" smtClean="0"/>
              <a:t>Maps</a:t>
            </a:r>
            <a:endParaRPr lang="de-DE" sz="2000" b="1" i="1" dirty="0"/>
          </a:p>
        </p:txBody>
      </p:sp>
    </p:spTree>
    <p:extLst>
      <p:ext uri="{BB962C8B-B14F-4D97-AF65-F5344CB8AC3E}">
        <p14:creationId xmlns:p14="http://schemas.microsoft.com/office/powerpoint/2010/main" val="929435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1"/>
          <p:cNvSpPr>
            <a:spLocks noGrp="1"/>
          </p:cNvSpPr>
          <p:nvPr>
            <p:ph idx="1"/>
          </p:nvPr>
        </p:nvSpPr>
        <p:spPr>
          <a:xfrm>
            <a:off x="360000" y="1080000"/>
            <a:ext cx="8435280" cy="5157312"/>
          </a:xfrm>
        </p:spPr>
        <p:txBody>
          <a:bodyPr/>
          <a:lstStyle/>
          <a:p>
            <a:r>
              <a:rPr lang="de-DE" sz="2400" dirty="0" smtClean="0"/>
              <a:t>Grundlage für </a:t>
            </a:r>
            <a:r>
              <a:rPr lang="de-DE" sz="2400" b="1" dirty="0" smtClean="0"/>
              <a:t>österreichweite Verkehrs-auskunft</a:t>
            </a:r>
            <a:r>
              <a:rPr lang="de-DE" sz="2400" dirty="0" smtClean="0"/>
              <a:t> (VAO) für alle Verkehrsmittel (öffentlicher Verkehr, Radverkehr, Autoverkehr,…) </a:t>
            </a:r>
            <a:r>
              <a:rPr lang="de-DE" sz="2400" dirty="0" smtClean="0">
                <a:sym typeface="Wingdings"/>
              </a:rPr>
              <a:t> </a:t>
            </a:r>
            <a:r>
              <a:rPr lang="de-DE" sz="2400" dirty="0" smtClean="0"/>
              <a:t>Gemeinde kann die Datenqualität beeinflussen</a:t>
            </a:r>
          </a:p>
          <a:p>
            <a:pPr lvl="0"/>
            <a:r>
              <a:rPr lang="de-DE" sz="2400" dirty="0" smtClean="0"/>
              <a:t>Korrekte Daten für Betreiber </a:t>
            </a:r>
            <a:r>
              <a:rPr lang="de-DE" sz="2400" dirty="0"/>
              <a:t>von NAVI </a:t>
            </a:r>
            <a:r>
              <a:rPr lang="de-DE" sz="2400" dirty="0" smtClean="0"/>
              <a:t>Systemen</a:t>
            </a:r>
          </a:p>
          <a:p>
            <a:pPr lvl="0"/>
            <a:r>
              <a:rPr lang="de-DE" sz="2400" b="1" dirty="0" smtClean="0"/>
              <a:t>Einsatzleitzentralen  </a:t>
            </a:r>
            <a:r>
              <a:rPr lang="de-DE" sz="2400" dirty="0"/>
              <a:t>erhalten damit einen verbesserten Überblick über den aktuellen Stand des Verkehrswegenetzes</a:t>
            </a:r>
            <a:r>
              <a:rPr lang="de-DE" sz="2400" dirty="0" smtClean="0"/>
              <a:t>.</a:t>
            </a:r>
          </a:p>
          <a:p>
            <a:r>
              <a:rPr lang="de-AT" sz="2400" b="1" dirty="0" smtClean="0"/>
              <a:t>Katastropheneinsätze können </a:t>
            </a:r>
            <a:r>
              <a:rPr lang="de-AT" sz="2400" dirty="0" smtClean="0"/>
              <a:t>optimiert geplant  </a:t>
            </a:r>
            <a:r>
              <a:rPr lang="de-AT" sz="2400" dirty="0"/>
              <a:t>und </a:t>
            </a:r>
            <a:r>
              <a:rPr lang="de-AT" sz="2400" dirty="0" smtClean="0"/>
              <a:t>gesteuert werden</a:t>
            </a:r>
            <a:endParaRPr lang="de-AT" sz="2400" dirty="0"/>
          </a:p>
          <a:p>
            <a:pPr marL="0" indent="0">
              <a:buNone/>
            </a:pPr>
            <a:endParaRPr lang="de-DE" sz="2400" dirty="0"/>
          </a:p>
          <a:p>
            <a:pPr eaLnBrk="1" hangingPunct="1"/>
            <a:endParaRPr lang="de-AT" sz="2400" dirty="0" smtClean="0"/>
          </a:p>
        </p:txBody>
      </p:sp>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schemeClr val="bg1"/>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35</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Vorteile für Gemeinden</a:t>
            </a:r>
            <a:endParaRPr lang="de-AT" sz="2400" b="1" dirty="0">
              <a:solidFill>
                <a:srgbClr val="75726D"/>
              </a:solidFill>
              <a:latin typeface="Verdana" pitchFamily="34" charset="0"/>
            </a:endParaRPr>
          </a:p>
        </p:txBody>
      </p:sp>
    </p:spTree>
    <p:extLst>
      <p:ext uri="{BB962C8B-B14F-4D97-AF65-F5344CB8AC3E}">
        <p14:creationId xmlns:p14="http://schemas.microsoft.com/office/powerpoint/2010/main" val="22975838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1"/>
          <p:cNvSpPr>
            <a:spLocks noGrp="1"/>
          </p:cNvSpPr>
          <p:nvPr>
            <p:ph idx="1"/>
          </p:nvPr>
        </p:nvSpPr>
        <p:spPr>
          <a:xfrm>
            <a:off x="360000" y="1340768"/>
            <a:ext cx="8229600" cy="5472608"/>
          </a:xfrm>
        </p:spPr>
        <p:txBody>
          <a:bodyPr/>
          <a:lstStyle/>
          <a:p>
            <a:pPr marL="0" indent="0">
              <a:buNone/>
            </a:pPr>
            <a:r>
              <a:rPr lang="de-AT" sz="2400" dirty="0" smtClean="0"/>
              <a:t>E </a:t>
            </a:r>
            <a:r>
              <a:rPr lang="de-AT" sz="2400" dirty="0" err="1" smtClean="0"/>
              <a:t>Governmentprozess</a:t>
            </a:r>
            <a:r>
              <a:rPr lang="de-AT" sz="2400" dirty="0" smtClean="0"/>
              <a:t> für die Verkehrsbehörde:</a:t>
            </a:r>
            <a:endParaRPr lang="de-DE" sz="2400" dirty="0" smtClean="0"/>
          </a:p>
          <a:p>
            <a:endParaRPr lang="de-DE" sz="2400" dirty="0"/>
          </a:p>
          <a:p>
            <a:r>
              <a:rPr lang="de-DE" sz="2400" dirty="0" smtClean="0"/>
              <a:t>Die </a:t>
            </a:r>
            <a:r>
              <a:rPr lang="de-DE" sz="2400" dirty="0"/>
              <a:t>R</a:t>
            </a:r>
            <a:r>
              <a:rPr lang="de-DE" sz="2400" dirty="0" smtClean="0"/>
              <a:t>echtsgrundlage zur Verkehrssteuerung ist die Straßenverkehrsordnung (STVO). Durch den Einsatz des </a:t>
            </a:r>
            <a:r>
              <a:rPr lang="de-DE" sz="2400" b="1" dirty="0" smtClean="0"/>
              <a:t>Maßnahmenassistenten</a:t>
            </a:r>
            <a:r>
              <a:rPr lang="de-DE" sz="2400" dirty="0" smtClean="0"/>
              <a:t> bleibt die </a:t>
            </a:r>
            <a:r>
              <a:rPr lang="de-DE" sz="2400" dirty="0" err="1" smtClean="0"/>
              <a:t>GIP.nö</a:t>
            </a:r>
            <a:r>
              <a:rPr lang="de-DE" sz="2400" dirty="0" smtClean="0"/>
              <a:t> aktuell. </a:t>
            </a:r>
          </a:p>
          <a:p>
            <a:r>
              <a:rPr lang="de-AT" sz="2400" dirty="0" smtClean="0"/>
              <a:t>Schilderverwaltung wird ermöglicht</a:t>
            </a:r>
          </a:p>
          <a:p>
            <a:pPr lvl="1"/>
            <a:r>
              <a:rPr lang="de-AT" sz="2000" dirty="0" smtClean="0"/>
              <a:t>Wo steht welches Schild?</a:t>
            </a:r>
          </a:p>
          <a:p>
            <a:pPr lvl="1"/>
            <a:r>
              <a:rPr lang="de-AT" sz="2000" dirty="0" smtClean="0"/>
              <a:t>Schneller grafischer Überblick</a:t>
            </a:r>
          </a:p>
          <a:p>
            <a:pPr lvl="1"/>
            <a:r>
              <a:rPr lang="de-AT" sz="2000" dirty="0" smtClean="0"/>
              <a:t>Höhere Qualität der Beschilderung möglich</a:t>
            </a:r>
          </a:p>
        </p:txBody>
      </p:sp>
      <p:sp>
        <p:nvSpPr>
          <p:cNvPr id="12291" name="Datumsplatzhalter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32015C4-5E52-41FC-B7F6-965F1C70785C}" type="datetime1">
              <a:rPr lang="de-AT" smtClean="0">
                <a:solidFill>
                  <a:prstClr val="white"/>
                </a:solidFill>
                <a:latin typeface="Verdana" pitchFamily="34" charset="0"/>
              </a:rPr>
              <a:pPr eaLnBrk="1" fontAlgn="base" hangingPunct="1">
                <a:spcBef>
                  <a:spcPct val="0"/>
                </a:spcBef>
                <a:spcAft>
                  <a:spcPct val="0"/>
                </a:spcAft>
              </a:pPr>
              <a:t>20.03.2014</a:t>
            </a:fld>
            <a:endParaRPr lang="de-AT" smtClean="0">
              <a:solidFill>
                <a:prstClr val="white"/>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prstClr val="white"/>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F0136FDE-4254-4C95-8105-129A4CD1643C}" type="slidenum">
              <a:rPr lang="de-AT" smtClean="0">
                <a:solidFill>
                  <a:prstClr val="white"/>
                </a:solidFill>
                <a:latin typeface="Verdana" pitchFamily="34" charset="0"/>
              </a:rPr>
              <a:pPr eaLnBrk="1" fontAlgn="base" hangingPunct="1">
                <a:spcBef>
                  <a:spcPct val="0"/>
                </a:spcBef>
                <a:spcAft>
                  <a:spcPct val="0"/>
                </a:spcAft>
              </a:pPr>
              <a:t>36</a:t>
            </a:fld>
            <a:endParaRPr lang="de-AT" smtClean="0">
              <a:solidFill>
                <a:prstClr val="white"/>
              </a:solidFill>
              <a:latin typeface="Verdana" pitchFamily="34" charset="0"/>
            </a:endParaRPr>
          </a:p>
        </p:txBody>
      </p:sp>
      <p:sp>
        <p:nvSpPr>
          <p:cNvPr id="12294" name="Textfeld 1"/>
          <p:cNvSpPr txBox="1">
            <a:spLocks noChangeArrowheads="1"/>
          </p:cNvSpPr>
          <p:nvPr/>
        </p:nvSpPr>
        <p:spPr bwMode="auto">
          <a:xfrm>
            <a:off x="282920"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a:solidFill>
                  <a:srgbClr val="75726D"/>
                </a:solidFill>
                <a:latin typeface="Verdana" pitchFamily="34" charset="0"/>
              </a:rPr>
              <a:t>Beispiele von Anwendungen</a:t>
            </a:r>
            <a:endParaRPr lang="de-AT" sz="2400" b="1" dirty="0">
              <a:solidFill>
                <a:srgbClr val="75726D"/>
              </a:solidFill>
              <a:latin typeface="Verdana" pitchFamily="34" charset="0"/>
            </a:endParaRPr>
          </a:p>
        </p:txBody>
      </p:sp>
    </p:spTree>
    <p:extLst>
      <p:ext uri="{BB962C8B-B14F-4D97-AF65-F5344CB8AC3E}">
        <p14:creationId xmlns:p14="http://schemas.microsoft.com/office/powerpoint/2010/main" val="3661941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schemeClr val="bg1"/>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37</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a:solidFill>
                  <a:srgbClr val="75726D"/>
                </a:solidFill>
                <a:latin typeface="Verdana" pitchFamily="34" charset="0"/>
              </a:rPr>
              <a:t>Beispiele von Anwendungen</a:t>
            </a:r>
            <a:endParaRPr lang="de-AT" sz="2400" b="1" dirty="0">
              <a:solidFill>
                <a:srgbClr val="75726D"/>
              </a:solidFill>
              <a:latin typeface="Verdana" pitchFamily="34" charset="0"/>
            </a:endParaRPr>
          </a:p>
        </p:txBody>
      </p:sp>
      <p:pic>
        <p:nvPicPr>
          <p:cNvPr id="7"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161" r="17621"/>
          <a:stretch/>
        </p:blipFill>
        <p:spPr bwMode="auto">
          <a:xfrm>
            <a:off x="1403648" y="692696"/>
            <a:ext cx="6336704" cy="5483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974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schemeClr val="bg1"/>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38</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a:solidFill>
                  <a:srgbClr val="75726D"/>
                </a:solidFill>
                <a:latin typeface="Verdana" pitchFamily="34" charset="0"/>
              </a:rPr>
              <a:t>Beispiele von Anwendungen</a:t>
            </a:r>
            <a:endParaRPr lang="de-AT" sz="2400" b="1" dirty="0">
              <a:solidFill>
                <a:srgbClr val="75726D"/>
              </a:solidFill>
              <a:latin typeface="Verdana" pitchFamily="34" charset="0"/>
            </a:endParaRPr>
          </a:p>
        </p:txBody>
      </p:sp>
      <p:grpSp>
        <p:nvGrpSpPr>
          <p:cNvPr id="2" name="Gruppieren 1"/>
          <p:cNvGrpSpPr/>
          <p:nvPr/>
        </p:nvGrpSpPr>
        <p:grpSpPr>
          <a:xfrm>
            <a:off x="516542" y="817563"/>
            <a:ext cx="2633189" cy="1781015"/>
            <a:chOff x="1692275" y="1484313"/>
            <a:chExt cx="5670550" cy="3835400"/>
          </a:xfrm>
        </p:grpSpPr>
        <p:pic>
          <p:nvPicPr>
            <p:cNvPr id="7" name="Picture 3" descr="http://upload.wikimedia.org/wikipedia/commons/thumb/2/2b/Vorschriftszeichen_15_gerade_links.svg/120px-Vorschriftszeichen_15_gerade_links.svg.pn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5867400" y="148431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upload.wikimedia.org/wikipedia/commons/thumb/c/c7/Vorschriftszeichen_15_gerade_rechts.svg/120px-Vorschriftszeichen_15_gerade_rechts.svg.pn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5867400" y="21510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ttp://upload.wikimedia.org/wikipedia/commons/thumb/5/59/Vorschriftszeichen_15_links_abb.svg/120px-Vorschriftszeichen_15_links_abb.svg.png"/>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867400" y="281781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upload.wikimedia.org/wikipedia/commons/thumb/8/88/Vorschriftszeichen_15_gerade.svg/120px-Vorschriftszeichen_15_gerade.svg.png"/>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5076825" y="15573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http://upload.wikimedia.org/wikipedia/commons/thumb/0/05/Vorschriftszeichen_15_links.svg/120px-Vorschriftszeichen_15_links.svg.png"/>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a:off x="5076825" y="22240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upload.wikimedia.org/wikipedia/commons/thumb/c/c3/Vorschriftszeichen_15_rechts.svg/120px-Vorschriftszeichen_15_rechts.svg.png"/>
            <p:cNvPicPr>
              <a:picLocks noChangeAspect="1" noChangeArrowheads="1"/>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5076825" y="28908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http://upload.wikimedia.org/wikipedia/commons/thumb/2/2a/Vorschriftszeichen_15_links_geneigt.svg/120px-Vorschriftszeichen_15_links_geneigt.svg.png"/>
            <p:cNvPicPr>
              <a:picLocks noChangeAspect="1" noChangeArrowheads="1"/>
            </p:cNvPicPr>
            <p:nvPr/>
          </p:nvPicPr>
          <p:blipFill>
            <a:blip r:embed="rId14" r:link="rId15" cstate="print">
              <a:extLst>
                <a:ext uri="{28A0092B-C50C-407E-A947-70E740481C1C}">
                  <a14:useLocalDpi xmlns:a14="http://schemas.microsoft.com/office/drawing/2010/main" val="0"/>
                </a:ext>
              </a:extLst>
            </a:blip>
            <a:srcRect/>
            <a:stretch>
              <a:fillRect/>
            </a:stretch>
          </p:blipFill>
          <p:spPr bwMode="auto">
            <a:xfrm>
              <a:off x="5076825" y="35575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http://upload.wikimedia.org/wikipedia/commons/thumb/d/d3/Vorschriftszeichen_15_rechts_geneigt.svg/120px-Vorschriftszeichen_15_rechts_geneigt.svg.png"/>
            <p:cNvPicPr>
              <a:picLocks noChangeAspect="1" noChangeArrowheads="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5076825" y="42243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http://upload.wikimedia.org/wikipedia/commons/thumb/f/fe/Vorschriftszeichen_15_rechts_abb.svg/120px-Vorschriftszeichen_15_rechts_abb.svg.png"/>
            <p:cNvPicPr>
              <a:picLocks noChangeAspect="1" noChangeArrowheads="1"/>
            </p:cNvPicPr>
            <p:nvPr/>
          </p:nvPicPr>
          <p:blipFill>
            <a:blip r:embed="rId18" r:link="rId19" cstate="print">
              <a:extLst>
                <a:ext uri="{28A0092B-C50C-407E-A947-70E740481C1C}">
                  <a14:useLocalDpi xmlns:a14="http://schemas.microsoft.com/office/drawing/2010/main" val="0"/>
                </a:ext>
              </a:extLst>
            </a:blip>
            <a:srcRect/>
            <a:stretch>
              <a:fillRect/>
            </a:stretch>
          </p:blipFill>
          <p:spPr bwMode="auto">
            <a:xfrm>
              <a:off x="5867400" y="35004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http://upload.wikimedia.org/wikipedia/commons/thumb/5/5a/Vorgeschriebene_Fahrtrichtung_%28Links_oder_Rechts%29.png/120px-Vorgeschriebene_Fahrtrichtung_%28Links_oder_Rechts%29.png"/>
            <p:cNvPicPr>
              <a:picLocks noChangeAspect="1" noChangeArrowheads="1"/>
            </p:cNvPicPr>
            <p:nvPr/>
          </p:nvPicPr>
          <p:blipFill>
            <a:blip r:embed="rId20" r:link="rId21" cstate="print">
              <a:extLst>
                <a:ext uri="{28A0092B-C50C-407E-A947-70E740481C1C}">
                  <a14:useLocalDpi xmlns:a14="http://schemas.microsoft.com/office/drawing/2010/main" val="0"/>
                </a:ext>
              </a:extLst>
            </a:blip>
            <a:srcRect/>
            <a:stretch>
              <a:fillRect/>
            </a:stretch>
          </p:blipFill>
          <p:spPr bwMode="auto">
            <a:xfrm>
              <a:off x="5940425" y="42211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Vorschriftszeichen &quot;Radweg&quot;"/>
            <p:cNvPicPr>
              <a:picLocks noChangeAspect="1" noChangeArrowheads="1"/>
            </p:cNvPicPr>
            <p:nvPr/>
          </p:nvPicPr>
          <p:blipFill>
            <a:blip r:embed="rId22" r:link="rId23">
              <a:extLst>
                <a:ext uri="{28A0092B-C50C-407E-A947-70E740481C1C}">
                  <a14:useLocalDpi xmlns:a14="http://schemas.microsoft.com/office/drawing/2010/main" val="0"/>
                </a:ext>
              </a:extLst>
            </a:blip>
            <a:srcRect/>
            <a:stretch>
              <a:fillRect/>
            </a:stretch>
          </p:blipFill>
          <p:spPr bwMode="auto">
            <a:xfrm>
              <a:off x="1692275" y="46529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Vorschriftszeichen &quot;Ende eines Radweges&quot;"/>
            <p:cNvPicPr>
              <a:picLocks noChangeAspect="1" noChangeArrowheads="1"/>
            </p:cNvPicPr>
            <p:nvPr/>
          </p:nvPicPr>
          <p:blipFill>
            <a:blip r:embed="rId24" r:link="rId25">
              <a:extLst>
                <a:ext uri="{28A0092B-C50C-407E-A947-70E740481C1C}">
                  <a14:useLocalDpi xmlns:a14="http://schemas.microsoft.com/office/drawing/2010/main" val="0"/>
                </a:ext>
              </a:extLst>
            </a:blip>
            <a:srcRect/>
            <a:stretch>
              <a:fillRect/>
            </a:stretch>
          </p:blipFill>
          <p:spPr bwMode="auto">
            <a:xfrm>
              <a:off x="2411413" y="46529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Vorschriftszeichen &quot;Gehweg&quot;"/>
            <p:cNvPicPr>
              <a:picLocks noChangeAspect="1" noChangeArrowheads="1"/>
            </p:cNvPicPr>
            <p:nvPr/>
          </p:nvPicPr>
          <p:blipFill>
            <a:blip r:embed="rId26" r:link="rId27">
              <a:extLst>
                <a:ext uri="{28A0092B-C50C-407E-A947-70E740481C1C}">
                  <a14:useLocalDpi xmlns:a14="http://schemas.microsoft.com/office/drawing/2010/main" val="0"/>
                </a:ext>
              </a:extLst>
            </a:blip>
            <a:srcRect/>
            <a:stretch>
              <a:fillRect/>
            </a:stretch>
          </p:blipFill>
          <p:spPr bwMode="auto">
            <a:xfrm>
              <a:off x="1692275" y="148431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descr="http://upload.wikimedia.org/wikipedia/commons/thumb/b/bb/Vorschriftszeichen_17c.svg/120px-Vorschriftszeichen_17c.svg.png"/>
            <p:cNvPicPr>
              <a:picLocks noChangeAspect="1" noChangeArrowheads="1"/>
            </p:cNvPicPr>
            <p:nvPr/>
          </p:nvPicPr>
          <p:blipFill>
            <a:blip r:embed="rId28" r:link="rId29" cstate="print">
              <a:extLst>
                <a:ext uri="{28A0092B-C50C-407E-A947-70E740481C1C}">
                  <a14:useLocalDpi xmlns:a14="http://schemas.microsoft.com/office/drawing/2010/main" val="0"/>
                </a:ext>
              </a:extLst>
            </a:blip>
            <a:srcRect/>
            <a:stretch>
              <a:fillRect/>
            </a:stretch>
          </p:blipFill>
          <p:spPr bwMode="auto">
            <a:xfrm>
              <a:off x="2411413" y="148431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Vorschriftszeichen &quot;Geh- und Radweg - Gemischt&quot;"/>
            <p:cNvPicPr>
              <a:picLocks noChangeAspect="1" noChangeArrowheads="1"/>
            </p:cNvPicPr>
            <p:nvPr/>
          </p:nvPicPr>
          <p:blipFill>
            <a:blip r:embed="rId30" r:link="rId31">
              <a:extLst>
                <a:ext uri="{28A0092B-C50C-407E-A947-70E740481C1C}">
                  <a14:useLocalDpi xmlns:a14="http://schemas.microsoft.com/office/drawing/2010/main" val="0"/>
                </a:ext>
              </a:extLst>
            </a:blip>
            <a:srcRect/>
            <a:stretch>
              <a:fillRect/>
            </a:stretch>
          </p:blipFill>
          <p:spPr bwMode="auto">
            <a:xfrm>
              <a:off x="1692275" y="227647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Vorschriftszeichen &quot;Ende eines gemischten Geh- und Radweges&quot;"/>
            <p:cNvPicPr>
              <a:picLocks noChangeAspect="1" noChangeArrowheads="1"/>
            </p:cNvPicPr>
            <p:nvPr/>
          </p:nvPicPr>
          <p:blipFill>
            <a:blip r:embed="rId32" r:link="rId33">
              <a:extLst>
                <a:ext uri="{28A0092B-C50C-407E-A947-70E740481C1C}">
                  <a14:useLocalDpi xmlns:a14="http://schemas.microsoft.com/office/drawing/2010/main" val="0"/>
                </a:ext>
              </a:extLst>
            </a:blip>
            <a:srcRect/>
            <a:stretch>
              <a:fillRect/>
            </a:stretch>
          </p:blipFill>
          <p:spPr bwMode="auto">
            <a:xfrm>
              <a:off x="2411413" y="227647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Vorschriftszeichen &quot;Geh- und Radweg getrennt - Gehweg links&quot;"/>
            <p:cNvPicPr>
              <a:picLocks noChangeAspect="1" noChangeArrowheads="1"/>
            </p:cNvPicPr>
            <p:nvPr/>
          </p:nvPicPr>
          <p:blipFill>
            <a:blip r:embed="rId34" r:link="rId35">
              <a:extLst>
                <a:ext uri="{28A0092B-C50C-407E-A947-70E740481C1C}">
                  <a14:useLocalDpi xmlns:a14="http://schemas.microsoft.com/office/drawing/2010/main" val="0"/>
                </a:ext>
              </a:extLst>
            </a:blip>
            <a:srcRect/>
            <a:stretch>
              <a:fillRect/>
            </a:stretch>
          </p:blipFill>
          <p:spPr bwMode="auto">
            <a:xfrm>
              <a:off x="1692275" y="31416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Vorschriftszeichen &quot;Ende eines getrennten Geh- und Radweges&quot;"/>
            <p:cNvPicPr>
              <a:picLocks noChangeAspect="1" noChangeArrowheads="1"/>
            </p:cNvPicPr>
            <p:nvPr/>
          </p:nvPicPr>
          <p:blipFill>
            <a:blip r:embed="rId36" r:link="rId37">
              <a:extLst>
                <a:ext uri="{28A0092B-C50C-407E-A947-70E740481C1C}">
                  <a14:useLocalDpi xmlns:a14="http://schemas.microsoft.com/office/drawing/2010/main" val="0"/>
                </a:ext>
              </a:extLst>
            </a:blip>
            <a:srcRect/>
            <a:stretch>
              <a:fillRect/>
            </a:stretch>
          </p:blipFill>
          <p:spPr bwMode="auto">
            <a:xfrm>
              <a:off x="2411413" y="30686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Vorschriftszeichen &quot;Geh- und Radweg getrennt - Gehweg rechts&quot;"/>
            <p:cNvPicPr>
              <a:picLocks noChangeAspect="1" noChangeArrowheads="1"/>
            </p:cNvPicPr>
            <p:nvPr/>
          </p:nvPicPr>
          <p:blipFill>
            <a:blip r:embed="rId38" r:link="rId39">
              <a:extLst>
                <a:ext uri="{28A0092B-C50C-407E-A947-70E740481C1C}">
                  <a14:useLocalDpi xmlns:a14="http://schemas.microsoft.com/office/drawing/2010/main" val="0"/>
                </a:ext>
              </a:extLst>
            </a:blip>
            <a:srcRect/>
            <a:stretch>
              <a:fillRect/>
            </a:stretch>
          </p:blipFill>
          <p:spPr bwMode="auto">
            <a:xfrm>
              <a:off x="1692275" y="386080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6" descr="http://upload.wikimedia.org/wikipedia/commons/thumb/c/cd/Vorschriftszeichen_17a-d.svg/120px-Vorschriftszeichen_17a-d.svg.png"/>
            <p:cNvPicPr>
              <a:picLocks noChangeAspect="1" noChangeArrowheads="1"/>
            </p:cNvPicPr>
            <p:nvPr/>
          </p:nvPicPr>
          <p:blipFill>
            <a:blip r:embed="rId40" r:link="rId41" cstate="print">
              <a:extLst>
                <a:ext uri="{28A0092B-C50C-407E-A947-70E740481C1C}">
                  <a14:useLocalDpi xmlns:a14="http://schemas.microsoft.com/office/drawing/2010/main" val="0"/>
                </a:ext>
              </a:extLst>
            </a:blip>
            <a:srcRect/>
            <a:stretch>
              <a:fillRect/>
            </a:stretch>
          </p:blipFill>
          <p:spPr bwMode="auto">
            <a:xfrm>
              <a:off x="2411413" y="386080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Vorschriftszeichen &quot;Reitweg&quot;"/>
            <p:cNvPicPr>
              <a:picLocks noChangeAspect="1" noChangeArrowheads="1"/>
            </p:cNvPicPr>
            <p:nvPr/>
          </p:nvPicPr>
          <p:blipFill>
            <a:blip r:embed="rId42" r:link="rId43">
              <a:extLst>
                <a:ext uri="{28A0092B-C50C-407E-A947-70E740481C1C}">
                  <a14:useLocalDpi xmlns:a14="http://schemas.microsoft.com/office/drawing/2010/main" val="0"/>
                </a:ext>
              </a:extLst>
            </a:blip>
            <a:srcRect/>
            <a:stretch>
              <a:fillRect/>
            </a:stretch>
          </p:blipFill>
          <p:spPr bwMode="auto">
            <a:xfrm>
              <a:off x="3203575" y="46529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descr="Vorschriftszeichen &quot;Unterführung&quot;"/>
            <p:cNvPicPr>
              <a:picLocks noChangeAspect="1" noChangeArrowheads="1"/>
            </p:cNvPicPr>
            <p:nvPr/>
          </p:nvPicPr>
          <p:blipFill>
            <a:blip r:embed="rId44" r:link="rId45">
              <a:extLst>
                <a:ext uri="{28A0092B-C50C-407E-A947-70E740481C1C}">
                  <a14:useLocalDpi xmlns:a14="http://schemas.microsoft.com/office/drawing/2010/main" val="0"/>
                </a:ext>
              </a:extLst>
            </a:blip>
            <a:srcRect/>
            <a:stretch>
              <a:fillRect/>
            </a:stretch>
          </p:blipFill>
          <p:spPr bwMode="auto">
            <a:xfrm>
              <a:off x="3995738" y="461645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0" descr="Vorschriftszeichen &quot;Vorgeschriebene Mindestgeschwindigkeit&quot;"/>
            <p:cNvPicPr>
              <a:picLocks noChangeAspect="1" noChangeArrowheads="1"/>
            </p:cNvPicPr>
            <p:nvPr/>
          </p:nvPicPr>
          <p:blipFill>
            <a:blip r:embed="rId46" r:link="rId47">
              <a:extLst>
                <a:ext uri="{28A0092B-C50C-407E-A947-70E740481C1C}">
                  <a14:useLocalDpi xmlns:a14="http://schemas.microsoft.com/office/drawing/2010/main" val="0"/>
                </a:ext>
              </a:extLst>
            </a:blip>
            <a:srcRect/>
            <a:stretch>
              <a:fillRect/>
            </a:stretch>
          </p:blipFill>
          <p:spPr bwMode="auto">
            <a:xfrm>
              <a:off x="3167063" y="37893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2" descr="http://upload.wikimedia.org/wikipedia/commons/thumb/6/65/Vorschriftszeichen_19a.svg/120px-Vorschriftszeichen_19a.svg.png"/>
            <p:cNvPicPr>
              <a:picLocks noChangeAspect="1" noChangeArrowheads="1"/>
            </p:cNvPicPr>
            <p:nvPr/>
          </p:nvPicPr>
          <p:blipFill>
            <a:blip r:embed="rId48" r:link="rId49" cstate="print">
              <a:extLst>
                <a:ext uri="{28A0092B-C50C-407E-A947-70E740481C1C}">
                  <a14:useLocalDpi xmlns:a14="http://schemas.microsoft.com/office/drawing/2010/main" val="0"/>
                </a:ext>
              </a:extLst>
            </a:blip>
            <a:srcRect/>
            <a:stretch>
              <a:fillRect/>
            </a:stretch>
          </p:blipFill>
          <p:spPr bwMode="auto">
            <a:xfrm>
              <a:off x="3959225" y="38242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4" descr="Vorschriftszeichen &quot;Umkehrgebot&quot;"/>
            <p:cNvPicPr>
              <a:picLocks noChangeAspect="1" noChangeArrowheads="1"/>
            </p:cNvPicPr>
            <p:nvPr/>
          </p:nvPicPr>
          <p:blipFill>
            <a:blip r:embed="rId50" r:link="rId51">
              <a:extLst>
                <a:ext uri="{28A0092B-C50C-407E-A947-70E740481C1C}">
                  <a14:useLocalDpi xmlns:a14="http://schemas.microsoft.com/office/drawing/2010/main" val="0"/>
                </a:ext>
              </a:extLst>
            </a:blip>
            <a:srcRect/>
            <a:stretch>
              <a:fillRect/>
            </a:stretch>
          </p:blipFill>
          <p:spPr bwMode="auto">
            <a:xfrm>
              <a:off x="6696075" y="148431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5" descr="Vorschriftszeichen &quot;Schneeketten vorgeschrieben&quot;"/>
            <p:cNvPicPr>
              <a:picLocks noChangeAspect="1" noChangeArrowheads="1"/>
            </p:cNvPicPr>
            <p:nvPr/>
          </p:nvPicPr>
          <p:blipFill>
            <a:blip r:embed="rId52" r:link="rId53">
              <a:extLst>
                <a:ext uri="{28A0092B-C50C-407E-A947-70E740481C1C}">
                  <a14:useLocalDpi xmlns:a14="http://schemas.microsoft.com/office/drawing/2010/main" val="0"/>
                </a:ext>
              </a:extLst>
            </a:blip>
            <a:srcRect/>
            <a:stretch>
              <a:fillRect/>
            </a:stretch>
          </p:blipFill>
          <p:spPr bwMode="auto">
            <a:xfrm>
              <a:off x="3203575" y="30686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6" descr="Vorschriftszeichen &quot;Ende der Schneekettenpflicht&quot;"/>
            <p:cNvPicPr>
              <a:picLocks noChangeAspect="1" noChangeArrowheads="1"/>
            </p:cNvPicPr>
            <p:nvPr/>
          </p:nvPicPr>
          <p:blipFill>
            <a:blip r:embed="rId54" r:link="rId55">
              <a:extLst>
                <a:ext uri="{28A0092B-C50C-407E-A947-70E740481C1C}">
                  <a14:useLocalDpi xmlns:a14="http://schemas.microsoft.com/office/drawing/2010/main" val="0"/>
                </a:ext>
              </a:extLst>
            </a:blip>
            <a:srcRect/>
            <a:stretch>
              <a:fillRect/>
            </a:stretch>
          </p:blipFill>
          <p:spPr bwMode="auto">
            <a:xfrm>
              <a:off x="3959225" y="310515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uppieren 2"/>
          <p:cNvGrpSpPr/>
          <p:nvPr/>
        </p:nvGrpSpPr>
        <p:grpSpPr>
          <a:xfrm>
            <a:off x="3118337" y="765266"/>
            <a:ext cx="3397879" cy="2229134"/>
            <a:chOff x="0" y="1412875"/>
            <a:chExt cx="7218363" cy="4735513"/>
          </a:xfrm>
        </p:grpSpPr>
        <p:pic>
          <p:nvPicPr>
            <p:cNvPr id="35" name="Picture 3" descr="Vorschriftszeichen &quot;Parkverbotszone&quot;"/>
            <p:cNvPicPr>
              <a:picLocks noChangeAspect="1" noChangeArrowheads="1"/>
            </p:cNvPicPr>
            <p:nvPr/>
          </p:nvPicPr>
          <p:blipFill>
            <a:blip r:embed="rId56" r:link="rId57">
              <a:extLst>
                <a:ext uri="{28A0092B-C50C-407E-A947-70E740481C1C}">
                  <a14:useLocalDpi xmlns:a14="http://schemas.microsoft.com/office/drawing/2010/main" val="0"/>
                </a:ext>
              </a:extLst>
            </a:blip>
            <a:srcRect/>
            <a:stretch>
              <a:fillRect/>
            </a:stretch>
          </p:blipFill>
          <p:spPr bwMode="auto">
            <a:xfrm>
              <a:off x="1116013" y="1484313"/>
              <a:ext cx="5905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Vorschriftszeichen &quot;Ende der Parkverbotszone&quot;"/>
            <p:cNvPicPr>
              <a:picLocks noChangeAspect="1" noChangeArrowheads="1"/>
            </p:cNvPicPr>
            <p:nvPr/>
          </p:nvPicPr>
          <p:blipFill>
            <a:blip r:embed="rId58" r:link="rId59">
              <a:extLst>
                <a:ext uri="{28A0092B-C50C-407E-A947-70E740481C1C}">
                  <a14:useLocalDpi xmlns:a14="http://schemas.microsoft.com/office/drawing/2010/main" val="0"/>
                </a:ext>
              </a:extLst>
            </a:blip>
            <a:srcRect/>
            <a:stretch>
              <a:fillRect/>
            </a:stretch>
          </p:blipFill>
          <p:spPr bwMode="auto">
            <a:xfrm>
              <a:off x="1116013" y="2379663"/>
              <a:ext cx="5905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Vorschriftszeichen &quot;Halt Zoll&quot;"/>
            <p:cNvPicPr>
              <a:picLocks noChangeAspect="1" noChangeArrowheads="1"/>
            </p:cNvPicPr>
            <p:nvPr/>
          </p:nvPicPr>
          <p:blipFill>
            <a:blip r:embed="rId60" r:link="rId61">
              <a:extLst>
                <a:ext uri="{28A0092B-C50C-407E-A947-70E740481C1C}">
                  <a14:useLocalDpi xmlns:a14="http://schemas.microsoft.com/office/drawing/2010/main" val="0"/>
                </a:ext>
              </a:extLst>
            </a:blip>
            <a:srcRect/>
            <a:stretch>
              <a:fillRect/>
            </a:stretch>
          </p:blipFill>
          <p:spPr bwMode="auto">
            <a:xfrm>
              <a:off x="1116013" y="53736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 descr="Vorschriftszeichen &quot;Parken verboten&quot;"/>
            <p:cNvPicPr>
              <a:picLocks noChangeAspect="1" noChangeArrowheads="1"/>
            </p:cNvPicPr>
            <p:nvPr/>
          </p:nvPicPr>
          <p:blipFill>
            <a:blip r:embed="rId62" r:link="rId63">
              <a:extLst>
                <a:ext uri="{28A0092B-C50C-407E-A947-70E740481C1C}">
                  <a14:useLocalDpi xmlns:a14="http://schemas.microsoft.com/office/drawing/2010/main" val="0"/>
                </a:ext>
              </a:extLst>
            </a:blip>
            <a:srcRect/>
            <a:stretch>
              <a:fillRect/>
            </a:stretch>
          </p:blipFill>
          <p:spPr bwMode="auto">
            <a:xfrm>
              <a:off x="1116013" y="39417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 descr="Vorschriftszeichen &quot;Halten und Parken verboten&quot;"/>
            <p:cNvPicPr>
              <a:picLocks noChangeAspect="1" noChangeArrowheads="1"/>
            </p:cNvPicPr>
            <p:nvPr/>
          </p:nvPicPr>
          <p:blipFill>
            <a:blip r:embed="rId64" r:link="rId65">
              <a:extLst>
                <a:ext uri="{28A0092B-C50C-407E-A947-70E740481C1C}">
                  <a14:useLocalDpi xmlns:a14="http://schemas.microsoft.com/office/drawing/2010/main" val="0"/>
                </a:ext>
              </a:extLst>
            </a:blip>
            <a:srcRect/>
            <a:stretch>
              <a:fillRect/>
            </a:stretch>
          </p:blipFill>
          <p:spPr bwMode="auto">
            <a:xfrm>
              <a:off x="1116013" y="460851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Vorschriftszeichen &quot;Wechselseitiges Parkverbot an ungeraden Tagen&quot;"/>
            <p:cNvPicPr>
              <a:picLocks noChangeAspect="1" noChangeArrowheads="1"/>
            </p:cNvPicPr>
            <p:nvPr/>
          </p:nvPicPr>
          <p:blipFill>
            <a:blip r:embed="rId66" r:link="rId67">
              <a:extLst>
                <a:ext uri="{28A0092B-C50C-407E-A947-70E740481C1C}">
                  <a14:useLocalDpi xmlns:a14="http://schemas.microsoft.com/office/drawing/2010/main" val="0"/>
                </a:ext>
              </a:extLst>
            </a:blip>
            <a:srcRect/>
            <a:stretch>
              <a:fillRect/>
            </a:stretch>
          </p:blipFill>
          <p:spPr bwMode="auto">
            <a:xfrm>
              <a:off x="358775" y="23844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Vorschriftszeichen &quot;Wechselseitiges Parkverbot an geraden Tagen&quot;"/>
            <p:cNvPicPr>
              <a:picLocks noChangeAspect="1" noChangeArrowheads="1"/>
            </p:cNvPicPr>
            <p:nvPr/>
          </p:nvPicPr>
          <p:blipFill>
            <a:blip r:embed="rId68" r:link="rId69">
              <a:extLst>
                <a:ext uri="{28A0092B-C50C-407E-A947-70E740481C1C}">
                  <a14:useLocalDpi xmlns:a14="http://schemas.microsoft.com/office/drawing/2010/main" val="0"/>
                </a:ext>
              </a:extLst>
            </a:blip>
            <a:srcRect/>
            <a:stretch>
              <a:fillRect/>
            </a:stretch>
          </p:blipFill>
          <p:spPr bwMode="auto">
            <a:xfrm>
              <a:off x="323850" y="15573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1" descr="Vorschriftszeichen &quot;Ende der Kurzparkzone&quot;"/>
            <p:cNvPicPr>
              <a:picLocks noChangeAspect="1" noChangeArrowheads="1"/>
            </p:cNvPicPr>
            <p:nvPr/>
          </p:nvPicPr>
          <p:blipFill>
            <a:blip r:embed="rId70" r:link="rId71">
              <a:extLst>
                <a:ext uri="{28A0092B-C50C-407E-A947-70E740481C1C}">
                  <a14:useLocalDpi xmlns:a14="http://schemas.microsoft.com/office/drawing/2010/main" val="0"/>
                </a:ext>
              </a:extLst>
            </a:blip>
            <a:srcRect/>
            <a:stretch>
              <a:fillRect/>
            </a:stretch>
          </p:blipFill>
          <p:spPr bwMode="auto">
            <a:xfrm>
              <a:off x="1116013" y="32845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2" descr="Vorschriftszeichen &quot;Hupverbot&quot;"/>
            <p:cNvPicPr>
              <a:picLocks noChangeAspect="1" noChangeArrowheads="1"/>
            </p:cNvPicPr>
            <p:nvPr/>
          </p:nvPicPr>
          <p:blipFill>
            <a:blip r:embed="rId72" r:link="rId73">
              <a:extLst>
                <a:ext uri="{28A0092B-C50C-407E-A947-70E740481C1C}">
                  <a14:useLocalDpi xmlns:a14="http://schemas.microsoft.com/office/drawing/2010/main" val="0"/>
                </a:ext>
              </a:extLst>
            </a:blip>
            <a:srcRect/>
            <a:stretch>
              <a:fillRect/>
            </a:stretch>
          </p:blipFill>
          <p:spPr bwMode="auto">
            <a:xfrm>
              <a:off x="5435600" y="461645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4" descr="http://upload.wikimedia.org/wikipedia/commons/thumb/0/03/Zeichen_258.svg/120px-Zeichen_258.svg.png"/>
            <p:cNvPicPr>
              <a:picLocks noChangeAspect="1" noChangeArrowheads="1"/>
            </p:cNvPicPr>
            <p:nvPr/>
          </p:nvPicPr>
          <p:blipFill>
            <a:blip r:embed="rId74" r:link="rId75" cstate="print">
              <a:extLst>
                <a:ext uri="{28A0092B-C50C-407E-A947-70E740481C1C}">
                  <a14:useLocalDpi xmlns:a14="http://schemas.microsoft.com/office/drawing/2010/main" val="0"/>
                </a:ext>
              </a:extLst>
            </a:blip>
            <a:srcRect/>
            <a:stretch>
              <a:fillRect/>
            </a:stretch>
          </p:blipFill>
          <p:spPr bwMode="auto">
            <a:xfrm>
              <a:off x="4319588" y="31416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5" descr="http://upload.wikimedia.org/wikipedia/commons/thumb/d/d8/F%C3%BC%C3%9Fg%C3%A4nger-Verbot.png/120px-F%C3%BC%C3%9Fg%C3%A4nger-Verbot.png"/>
            <p:cNvPicPr>
              <a:picLocks noChangeAspect="1" noChangeArrowheads="1"/>
            </p:cNvPicPr>
            <p:nvPr/>
          </p:nvPicPr>
          <p:blipFill>
            <a:blip r:embed="rId76" r:link="rId77" cstate="print">
              <a:extLst>
                <a:ext uri="{28A0092B-C50C-407E-A947-70E740481C1C}">
                  <a14:useLocalDpi xmlns:a14="http://schemas.microsoft.com/office/drawing/2010/main" val="0"/>
                </a:ext>
              </a:extLst>
            </a:blip>
            <a:srcRect/>
            <a:stretch>
              <a:fillRect/>
            </a:stretch>
          </p:blipFill>
          <p:spPr bwMode="auto">
            <a:xfrm>
              <a:off x="3563938" y="31765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16"/>
            <p:cNvSpPr>
              <a:spLocks noChangeArrowheads="1"/>
            </p:cNvSpPr>
            <p:nvPr/>
          </p:nvSpPr>
          <p:spPr bwMode="auto">
            <a:xfrm>
              <a:off x="0" y="4397375"/>
              <a:ext cx="18415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de-DE" sz="1200">
                  <a:cs typeface="Times New Roman" pitchFamily="18" charset="0"/>
                </a:rPr>
                <a:t/>
              </a:r>
              <a:br>
                <a:rPr lang="de-DE" sz="1200">
                  <a:cs typeface="Times New Roman" pitchFamily="18" charset="0"/>
                </a:rPr>
              </a:br>
              <a:r>
                <a:rPr lang="de-DE" sz="1200">
                  <a:cs typeface="Times New Roman" pitchFamily="18" charset="0"/>
                </a:rPr>
                <a:t/>
              </a:r>
              <a:br>
                <a:rPr lang="de-DE" sz="1200">
                  <a:cs typeface="Times New Roman" pitchFamily="18" charset="0"/>
                </a:rPr>
              </a:br>
              <a:endParaRPr lang="de-DE"/>
            </a:p>
          </p:txBody>
        </p:sp>
        <p:pic>
          <p:nvPicPr>
            <p:cNvPr id="47" name="Picture 18" descr="Vorschriftszeichen &quot;Vorrang geben&quot;"/>
            <p:cNvPicPr>
              <a:picLocks noChangeAspect="1" noChangeArrowheads="1"/>
            </p:cNvPicPr>
            <p:nvPr/>
          </p:nvPicPr>
          <p:blipFill>
            <a:blip r:embed="rId78" r:link="rId79">
              <a:extLst>
                <a:ext uri="{28A0092B-C50C-407E-A947-70E740481C1C}">
                  <a14:useLocalDpi xmlns:a14="http://schemas.microsoft.com/office/drawing/2010/main" val="0"/>
                </a:ext>
              </a:extLst>
            </a:blip>
            <a:srcRect/>
            <a:stretch>
              <a:fillRect/>
            </a:stretch>
          </p:blipFill>
          <p:spPr bwMode="auto">
            <a:xfrm>
              <a:off x="6551613" y="141287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9" descr="Vorschriftszeichen &quot;Halt&quot;"/>
            <p:cNvPicPr>
              <a:picLocks noChangeAspect="1" noChangeArrowheads="1"/>
            </p:cNvPicPr>
            <p:nvPr/>
          </p:nvPicPr>
          <p:blipFill>
            <a:blip r:embed="rId80" r:link="rId81">
              <a:extLst>
                <a:ext uri="{28A0092B-C50C-407E-A947-70E740481C1C}">
                  <a14:useLocalDpi xmlns:a14="http://schemas.microsoft.com/office/drawing/2010/main" val="0"/>
                </a:ext>
              </a:extLst>
            </a:blip>
            <a:srcRect/>
            <a:stretch>
              <a:fillRect/>
            </a:stretch>
          </p:blipFill>
          <p:spPr bwMode="auto">
            <a:xfrm>
              <a:off x="6480175" y="22050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0" descr="Vorschriftszeichen &quot;Vorrangstraße&quot;"/>
            <p:cNvPicPr>
              <a:picLocks noChangeAspect="1" noChangeArrowheads="1"/>
            </p:cNvPicPr>
            <p:nvPr/>
          </p:nvPicPr>
          <p:blipFill>
            <a:blip r:embed="rId82" r:link="rId83">
              <a:extLst>
                <a:ext uri="{28A0092B-C50C-407E-A947-70E740481C1C}">
                  <a14:useLocalDpi xmlns:a14="http://schemas.microsoft.com/office/drawing/2010/main" val="0"/>
                </a:ext>
              </a:extLst>
            </a:blip>
            <a:srcRect/>
            <a:stretch>
              <a:fillRect/>
            </a:stretch>
          </p:blipFill>
          <p:spPr bwMode="auto">
            <a:xfrm>
              <a:off x="6443663" y="45815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1" descr="Vorschriftszeichen &quot;Ende der Vorrangstraße&quot;"/>
            <p:cNvPicPr>
              <a:picLocks noChangeAspect="1" noChangeArrowheads="1"/>
            </p:cNvPicPr>
            <p:nvPr/>
          </p:nvPicPr>
          <p:blipFill>
            <a:blip r:embed="rId84" r:link="rId85">
              <a:extLst>
                <a:ext uri="{28A0092B-C50C-407E-A947-70E740481C1C}">
                  <a14:useLocalDpi xmlns:a14="http://schemas.microsoft.com/office/drawing/2010/main" val="0"/>
                </a:ext>
              </a:extLst>
            </a:blip>
            <a:srcRect/>
            <a:stretch>
              <a:fillRect/>
            </a:stretch>
          </p:blipFill>
          <p:spPr bwMode="auto">
            <a:xfrm>
              <a:off x="6443663" y="53736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2" descr="Vorschriftszeichen &quot;Fahrverbot&quot;"/>
            <p:cNvPicPr>
              <a:picLocks noChangeAspect="1" noChangeArrowheads="1"/>
            </p:cNvPicPr>
            <p:nvPr/>
          </p:nvPicPr>
          <p:blipFill>
            <a:blip r:embed="rId86" r:link="rId87">
              <a:extLst>
                <a:ext uri="{28A0092B-C50C-407E-A947-70E740481C1C}">
                  <a14:useLocalDpi xmlns:a14="http://schemas.microsoft.com/office/drawing/2010/main" val="0"/>
                </a:ext>
              </a:extLst>
            </a:blip>
            <a:srcRect/>
            <a:stretch>
              <a:fillRect/>
            </a:stretch>
          </p:blipFill>
          <p:spPr bwMode="auto">
            <a:xfrm>
              <a:off x="6480175" y="299720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3" descr="Vorschriftszeichen &quot;Einfahrt verboten&quot;"/>
            <p:cNvPicPr>
              <a:picLocks noChangeAspect="1" noChangeArrowheads="1"/>
            </p:cNvPicPr>
            <p:nvPr/>
          </p:nvPicPr>
          <p:blipFill>
            <a:blip r:embed="rId88" r:link="rId89">
              <a:extLst>
                <a:ext uri="{28A0092B-C50C-407E-A947-70E740481C1C}">
                  <a14:useLocalDpi xmlns:a14="http://schemas.microsoft.com/office/drawing/2010/main" val="0"/>
                </a:ext>
              </a:extLst>
            </a:blip>
            <a:srcRect/>
            <a:stretch>
              <a:fillRect/>
            </a:stretch>
          </p:blipFill>
          <p:spPr bwMode="auto">
            <a:xfrm>
              <a:off x="6480175" y="37893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4" descr="Vorschriftszeichen &quot;Einbiegen nach links verboten&quot;"/>
            <p:cNvPicPr>
              <a:picLocks noChangeAspect="1" noChangeArrowheads="1"/>
            </p:cNvPicPr>
            <p:nvPr/>
          </p:nvPicPr>
          <p:blipFill>
            <a:blip r:embed="rId90" r:link="rId91">
              <a:extLst>
                <a:ext uri="{28A0092B-C50C-407E-A947-70E740481C1C}">
                  <a14:useLocalDpi xmlns:a14="http://schemas.microsoft.com/office/drawing/2010/main" val="0"/>
                </a:ext>
              </a:extLst>
            </a:blip>
            <a:srcRect/>
            <a:stretch>
              <a:fillRect/>
            </a:stretch>
          </p:blipFill>
          <p:spPr bwMode="auto">
            <a:xfrm>
              <a:off x="5472113" y="303371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5" descr="Vorschriftszeichen &quot;Einbiegen nach rechts verboten&quot;"/>
            <p:cNvPicPr>
              <a:picLocks noChangeAspect="1" noChangeArrowheads="1"/>
            </p:cNvPicPr>
            <p:nvPr/>
          </p:nvPicPr>
          <p:blipFill>
            <a:blip r:embed="rId92" r:link="rId93">
              <a:extLst>
                <a:ext uri="{28A0092B-C50C-407E-A947-70E740481C1C}">
                  <a14:useLocalDpi xmlns:a14="http://schemas.microsoft.com/office/drawing/2010/main" val="0"/>
                </a:ext>
              </a:extLst>
            </a:blip>
            <a:srcRect/>
            <a:stretch>
              <a:fillRect/>
            </a:stretch>
          </p:blipFill>
          <p:spPr bwMode="auto">
            <a:xfrm>
              <a:off x="5508625" y="227647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6" descr="Vorschriftszeichen &quot;Umkehren verboten&quot;"/>
            <p:cNvPicPr>
              <a:picLocks noChangeAspect="1" noChangeArrowheads="1"/>
            </p:cNvPicPr>
            <p:nvPr/>
          </p:nvPicPr>
          <p:blipFill>
            <a:blip r:embed="rId94" r:link="rId95">
              <a:extLst>
                <a:ext uri="{28A0092B-C50C-407E-A947-70E740481C1C}">
                  <a14:useLocalDpi xmlns:a14="http://schemas.microsoft.com/office/drawing/2010/main" val="0"/>
                </a:ext>
              </a:extLst>
            </a:blip>
            <a:srcRect/>
            <a:stretch>
              <a:fillRect/>
            </a:stretch>
          </p:blipFill>
          <p:spPr bwMode="auto">
            <a:xfrm>
              <a:off x="5543550" y="14493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7" descr="Vorschriftszeichen &quot;Überholen verboten&quot;"/>
            <p:cNvPicPr>
              <a:picLocks noChangeAspect="1" noChangeArrowheads="1"/>
            </p:cNvPicPr>
            <p:nvPr/>
          </p:nvPicPr>
          <p:blipFill>
            <a:blip r:embed="rId96" r:link="rId97">
              <a:extLst>
                <a:ext uri="{28A0092B-C50C-407E-A947-70E740481C1C}">
                  <a14:useLocalDpi xmlns:a14="http://schemas.microsoft.com/office/drawing/2010/main" val="0"/>
                </a:ext>
              </a:extLst>
            </a:blip>
            <a:srcRect/>
            <a:stretch>
              <a:fillRect/>
            </a:stretch>
          </p:blipFill>
          <p:spPr bwMode="auto">
            <a:xfrm>
              <a:off x="3671888" y="23129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8" descr="Vorschriftszeichen &quot;Ende des Überholverbotes&quot;"/>
            <p:cNvPicPr>
              <a:picLocks noChangeAspect="1" noChangeArrowheads="1"/>
            </p:cNvPicPr>
            <p:nvPr/>
          </p:nvPicPr>
          <p:blipFill>
            <a:blip r:embed="rId98" r:link="rId99">
              <a:extLst>
                <a:ext uri="{28A0092B-C50C-407E-A947-70E740481C1C}">
                  <a14:useLocalDpi xmlns:a14="http://schemas.microsoft.com/office/drawing/2010/main" val="0"/>
                </a:ext>
              </a:extLst>
            </a:blip>
            <a:srcRect/>
            <a:stretch>
              <a:fillRect/>
            </a:stretch>
          </p:blipFill>
          <p:spPr bwMode="auto">
            <a:xfrm>
              <a:off x="4608513" y="224155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9" descr="Vorschriftszeichen &quot;Überholen für Lastkraftfahrzeuge verboten&quot;"/>
            <p:cNvPicPr>
              <a:picLocks noChangeAspect="1" noChangeArrowheads="1"/>
            </p:cNvPicPr>
            <p:nvPr/>
          </p:nvPicPr>
          <p:blipFill>
            <a:blip r:embed="rId100" r:link="rId101">
              <a:extLst>
                <a:ext uri="{28A0092B-C50C-407E-A947-70E740481C1C}">
                  <a14:useLocalDpi xmlns:a14="http://schemas.microsoft.com/office/drawing/2010/main" val="0"/>
                </a:ext>
              </a:extLst>
            </a:blip>
            <a:srcRect/>
            <a:stretch>
              <a:fillRect/>
            </a:stretch>
          </p:blipFill>
          <p:spPr bwMode="auto">
            <a:xfrm>
              <a:off x="3743325" y="15208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30" descr="Vorschriftszeichen &quot;Ende des Überholverbotes für Lastkraftfahrzeuge&quot;"/>
            <p:cNvPicPr>
              <a:picLocks noChangeAspect="1" noChangeArrowheads="1"/>
            </p:cNvPicPr>
            <p:nvPr/>
          </p:nvPicPr>
          <p:blipFill>
            <a:blip r:embed="rId102" r:link="rId103">
              <a:extLst>
                <a:ext uri="{28A0092B-C50C-407E-A947-70E740481C1C}">
                  <a14:useLocalDpi xmlns:a14="http://schemas.microsoft.com/office/drawing/2010/main" val="0"/>
                </a:ext>
              </a:extLst>
            </a:blip>
            <a:srcRect/>
            <a:stretch>
              <a:fillRect/>
            </a:stretch>
          </p:blipFill>
          <p:spPr bwMode="auto">
            <a:xfrm>
              <a:off x="4608513" y="14493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1" descr="Vorschriftszeichen &quot;Wartepflicht bei Gegenverkehr&quot;"/>
            <p:cNvPicPr>
              <a:picLocks noChangeAspect="1" noChangeArrowheads="1"/>
            </p:cNvPicPr>
            <p:nvPr/>
          </p:nvPicPr>
          <p:blipFill>
            <a:blip r:embed="rId104" r:link="rId105">
              <a:extLst>
                <a:ext uri="{28A0092B-C50C-407E-A947-70E740481C1C}">
                  <a14:useLocalDpi xmlns:a14="http://schemas.microsoft.com/office/drawing/2010/main" val="0"/>
                </a:ext>
              </a:extLst>
            </a:blip>
            <a:srcRect/>
            <a:stretch>
              <a:fillRect/>
            </a:stretch>
          </p:blipFill>
          <p:spPr bwMode="auto">
            <a:xfrm>
              <a:off x="5472113" y="38242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2" descr="Vorschriftszeichen &quot;Fahrverbot für alle Kraftfahrzeuge außer einspurigen Motorrädern&quot;"/>
            <p:cNvPicPr>
              <a:picLocks noChangeAspect="1" noChangeArrowheads="1"/>
            </p:cNvPicPr>
            <p:nvPr/>
          </p:nvPicPr>
          <p:blipFill>
            <a:blip r:embed="rId106" r:link="rId107">
              <a:extLst>
                <a:ext uri="{28A0092B-C50C-407E-A947-70E740481C1C}">
                  <a14:useLocalDpi xmlns:a14="http://schemas.microsoft.com/office/drawing/2010/main" val="0"/>
                </a:ext>
              </a:extLst>
            </a:blip>
            <a:srcRect/>
            <a:stretch>
              <a:fillRect/>
            </a:stretch>
          </p:blipFill>
          <p:spPr bwMode="auto">
            <a:xfrm>
              <a:off x="2016125" y="15208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3" descr="Vorschriftszeichen &quot;Fahrverbot für Motorräder&quot;"/>
            <p:cNvPicPr>
              <a:picLocks noChangeAspect="1" noChangeArrowheads="1"/>
            </p:cNvPicPr>
            <p:nvPr/>
          </p:nvPicPr>
          <p:blipFill>
            <a:blip r:embed="rId108" r:link="rId109">
              <a:extLst>
                <a:ext uri="{28A0092B-C50C-407E-A947-70E740481C1C}">
                  <a14:useLocalDpi xmlns:a14="http://schemas.microsoft.com/office/drawing/2010/main" val="0"/>
                </a:ext>
              </a:extLst>
            </a:blip>
            <a:srcRect/>
            <a:stretch>
              <a:fillRect/>
            </a:stretch>
          </p:blipFill>
          <p:spPr bwMode="auto">
            <a:xfrm>
              <a:off x="1979613" y="23844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4" descr="Vorschriftszeichen &quot;Fahrverbot für alle Kraftfahrzeuge&quot;"/>
            <p:cNvPicPr>
              <a:picLocks noChangeAspect="1" noChangeArrowheads="1"/>
            </p:cNvPicPr>
            <p:nvPr/>
          </p:nvPicPr>
          <p:blipFill>
            <a:blip r:embed="rId110" r:link="rId111">
              <a:extLst>
                <a:ext uri="{28A0092B-C50C-407E-A947-70E740481C1C}">
                  <a14:useLocalDpi xmlns:a14="http://schemas.microsoft.com/office/drawing/2010/main" val="0"/>
                </a:ext>
              </a:extLst>
            </a:blip>
            <a:srcRect/>
            <a:stretch>
              <a:fillRect/>
            </a:stretch>
          </p:blipFill>
          <p:spPr bwMode="auto">
            <a:xfrm>
              <a:off x="2808288" y="15208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5" descr="Vorschriftszeichen &quot;Fahrverbot für Kraftfahrzeuge mit Anhänger&quot;"/>
            <p:cNvPicPr>
              <a:picLocks noChangeAspect="1" noChangeArrowheads="1"/>
            </p:cNvPicPr>
            <p:nvPr/>
          </p:nvPicPr>
          <p:blipFill>
            <a:blip r:embed="rId112" r:link="rId113">
              <a:extLst>
                <a:ext uri="{28A0092B-C50C-407E-A947-70E740481C1C}">
                  <a14:useLocalDpi xmlns:a14="http://schemas.microsoft.com/office/drawing/2010/main" val="0"/>
                </a:ext>
              </a:extLst>
            </a:blip>
            <a:srcRect/>
            <a:stretch>
              <a:fillRect/>
            </a:stretch>
          </p:blipFill>
          <p:spPr bwMode="auto">
            <a:xfrm>
              <a:off x="2808288" y="234950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6" descr="Vorschriftszeichen &quot;Fahrverbot für Lastkraftfahrzeuge&quot;"/>
            <p:cNvPicPr>
              <a:picLocks noChangeAspect="1" noChangeArrowheads="1"/>
            </p:cNvPicPr>
            <p:nvPr/>
          </p:nvPicPr>
          <p:blipFill>
            <a:blip r:embed="rId114" r:link="rId115">
              <a:extLst>
                <a:ext uri="{28A0092B-C50C-407E-A947-70E740481C1C}">
                  <a14:useLocalDpi xmlns:a14="http://schemas.microsoft.com/office/drawing/2010/main" val="0"/>
                </a:ext>
              </a:extLst>
            </a:blip>
            <a:srcRect/>
            <a:stretch>
              <a:fillRect/>
            </a:stretch>
          </p:blipFill>
          <p:spPr bwMode="auto">
            <a:xfrm>
              <a:off x="2016125" y="31765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37" descr="Vorschriftszeichen &quot;Fahrverbot für Lastkraftfahrzeuge mit Gewichtsbeschränkung&quot;"/>
            <p:cNvPicPr>
              <a:picLocks noChangeAspect="1" noChangeArrowheads="1"/>
            </p:cNvPicPr>
            <p:nvPr/>
          </p:nvPicPr>
          <p:blipFill>
            <a:blip r:embed="rId116" r:link="rId117">
              <a:extLst>
                <a:ext uri="{28A0092B-C50C-407E-A947-70E740481C1C}">
                  <a14:useLocalDpi xmlns:a14="http://schemas.microsoft.com/office/drawing/2010/main" val="0"/>
                </a:ext>
              </a:extLst>
            </a:blip>
            <a:srcRect/>
            <a:stretch>
              <a:fillRect/>
            </a:stretch>
          </p:blipFill>
          <p:spPr bwMode="auto">
            <a:xfrm>
              <a:off x="2808288" y="321310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38" descr="Vorschriftszeichen &quot;Fahrverbot für Lastkraftfahrzeuge mit Längenbeschränkung&quot;"/>
            <p:cNvPicPr>
              <a:picLocks noChangeAspect="1" noChangeArrowheads="1"/>
            </p:cNvPicPr>
            <p:nvPr/>
          </p:nvPicPr>
          <p:blipFill>
            <a:blip r:embed="rId118" r:link="rId119">
              <a:extLst>
                <a:ext uri="{28A0092B-C50C-407E-A947-70E740481C1C}">
                  <a14:useLocalDpi xmlns:a14="http://schemas.microsoft.com/office/drawing/2010/main" val="0"/>
                </a:ext>
              </a:extLst>
            </a:blip>
            <a:srcRect/>
            <a:stretch>
              <a:fillRect/>
            </a:stretch>
          </p:blipFill>
          <p:spPr bwMode="auto">
            <a:xfrm>
              <a:off x="2016125" y="396875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39" descr="Vorschriftszeichen &quot;Fahrverbot für Lastkraftfahrzeuge mit Anhänger&quot;"/>
            <p:cNvPicPr>
              <a:picLocks noChangeAspect="1" noChangeArrowheads="1"/>
            </p:cNvPicPr>
            <p:nvPr/>
          </p:nvPicPr>
          <p:blipFill>
            <a:blip r:embed="rId120" r:link="rId121">
              <a:extLst>
                <a:ext uri="{28A0092B-C50C-407E-A947-70E740481C1C}">
                  <a14:useLocalDpi xmlns:a14="http://schemas.microsoft.com/office/drawing/2010/main" val="0"/>
                </a:ext>
              </a:extLst>
            </a:blip>
            <a:srcRect/>
            <a:stretch>
              <a:fillRect/>
            </a:stretch>
          </p:blipFill>
          <p:spPr bwMode="auto">
            <a:xfrm>
              <a:off x="2843213" y="400526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40" descr="Vorschriftszeichen &quot;Fahrverbot für Fuhrwerke&quot;"/>
            <p:cNvPicPr>
              <a:picLocks noChangeAspect="1" noChangeArrowheads="1"/>
            </p:cNvPicPr>
            <p:nvPr/>
          </p:nvPicPr>
          <p:blipFill>
            <a:blip r:embed="rId122" r:link="rId123">
              <a:extLst>
                <a:ext uri="{28A0092B-C50C-407E-A947-70E740481C1C}">
                  <a14:useLocalDpi xmlns:a14="http://schemas.microsoft.com/office/drawing/2010/main" val="0"/>
                </a:ext>
              </a:extLst>
            </a:blip>
            <a:srcRect/>
            <a:stretch>
              <a:fillRect/>
            </a:stretch>
          </p:blipFill>
          <p:spPr bwMode="auto">
            <a:xfrm>
              <a:off x="1943100" y="472440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41" descr="Vorschriftszeichen &quot;Fahrverbot für Tankkraftfahrzeuge&quot;"/>
            <p:cNvPicPr>
              <a:picLocks noChangeAspect="1" noChangeArrowheads="1"/>
            </p:cNvPicPr>
            <p:nvPr/>
          </p:nvPicPr>
          <p:blipFill>
            <a:blip r:embed="rId124" r:link="rId125">
              <a:extLst>
                <a:ext uri="{28A0092B-C50C-407E-A947-70E740481C1C}">
                  <a14:useLocalDpi xmlns:a14="http://schemas.microsoft.com/office/drawing/2010/main" val="0"/>
                </a:ext>
              </a:extLst>
            </a:blip>
            <a:srcRect/>
            <a:stretch>
              <a:fillRect/>
            </a:stretch>
          </p:blipFill>
          <p:spPr bwMode="auto">
            <a:xfrm>
              <a:off x="2771775" y="476091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42" descr="Vorschriftszeichen &quot;Fahrverbot für Kraftfahrzeuge mit gefährlichen Gütern&quot;"/>
            <p:cNvPicPr>
              <a:picLocks noChangeAspect="1" noChangeArrowheads="1"/>
            </p:cNvPicPr>
            <p:nvPr/>
          </p:nvPicPr>
          <p:blipFill>
            <a:blip r:embed="rId126" r:link="rId127">
              <a:extLst>
                <a:ext uri="{28A0092B-C50C-407E-A947-70E740481C1C}">
                  <a14:useLocalDpi xmlns:a14="http://schemas.microsoft.com/office/drawing/2010/main" val="0"/>
                </a:ext>
              </a:extLst>
            </a:blip>
            <a:srcRect/>
            <a:stretch>
              <a:fillRect/>
            </a:stretch>
          </p:blipFill>
          <p:spPr bwMode="auto">
            <a:xfrm>
              <a:off x="1943100" y="54451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43" descr="Vorschriftszeichen &quot;Fahrverbot für Omnibusse&quot;"/>
            <p:cNvPicPr>
              <a:picLocks noChangeAspect="1" noChangeArrowheads="1"/>
            </p:cNvPicPr>
            <p:nvPr/>
          </p:nvPicPr>
          <p:blipFill>
            <a:blip r:embed="rId128" r:link="rId129">
              <a:extLst>
                <a:ext uri="{28A0092B-C50C-407E-A947-70E740481C1C}">
                  <a14:useLocalDpi xmlns:a14="http://schemas.microsoft.com/office/drawing/2010/main" val="0"/>
                </a:ext>
              </a:extLst>
            </a:blip>
            <a:srcRect/>
            <a:stretch>
              <a:fillRect/>
            </a:stretch>
          </p:blipFill>
          <p:spPr bwMode="auto">
            <a:xfrm>
              <a:off x="2771775" y="54816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iconsel_repIconKat1_ctl26_imgIcon" descr="&amp;#167; 52/7f Gewicht"/>
            <p:cNvPicPr>
              <a:picLocks noChangeAspect="1" noChangeArrowheads="1"/>
            </p:cNvPicPr>
            <p:nvPr/>
          </p:nvPicPr>
          <p:blipFill>
            <a:blip r:embed="rId130" r:link="rId131" cstate="print">
              <a:extLst>
                <a:ext uri="{28A0092B-C50C-407E-A947-70E740481C1C}">
                  <a14:useLocalDpi xmlns:a14="http://schemas.microsoft.com/office/drawing/2010/main" val="0"/>
                </a:ext>
              </a:extLst>
            </a:blip>
            <a:srcRect/>
            <a:stretch>
              <a:fillRect/>
            </a:stretch>
          </p:blipFill>
          <p:spPr bwMode="auto">
            <a:xfrm>
              <a:off x="3527425" y="54451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iconsel_repIconKat1_ctl27_imgIcon" descr="&amp;#167; 52/7f L&amp;#228;nge"/>
            <p:cNvPicPr>
              <a:picLocks noChangeAspect="1" noChangeArrowheads="1"/>
            </p:cNvPicPr>
            <p:nvPr/>
          </p:nvPicPr>
          <p:blipFill>
            <a:blip r:embed="rId132" r:link="rId133" cstate="print">
              <a:extLst>
                <a:ext uri="{28A0092B-C50C-407E-A947-70E740481C1C}">
                  <a14:useLocalDpi xmlns:a14="http://schemas.microsoft.com/office/drawing/2010/main" val="0"/>
                </a:ext>
              </a:extLst>
            </a:blip>
            <a:srcRect/>
            <a:stretch>
              <a:fillRect/>
            </a:stretch>
          </p:blipFill>
          <p:spPr bwMode="auto">
            <a:xfrm>
              <a:off x="4284663" y="54451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48" descr="Vorschriftszeichen &quot;Fahrverbot für Omnibusse&quot;"/>
            <p:cNvPicPr>
              <a:picLocks noChangeAspect="1" noChangeArrowheads="1"/>
            </p:cNvPicPr>
            <p:nvPr/>
          </p:nvPicPr>
          <p:blipFill>
            <a:blip r:embed="rId134" r:link="rId135">
              <a:extLst>
                <a:ext uri="{28A0092B-C50C-407E-A947-70E740481C1C}">
                  <a14:useLocalDpi xmlns:a14="http://schemas.microsoft.com/office/drawing/2010/main" val="0"/>
                </a:ext>
              </a:extLst>
            </a:blip>
            <a:srcRect/>
            <a:stretch>
              <a:fillRect/>
            </a:stretch>
          </p:blipFill>
          <p:spPr bwMode="auto">
            <a:xfrm>
              <a:off x="3563938" y="468947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49" descr="Vorschriftszeichen &quot;Fahrverbot für Motorfahrräder&quot;"/>
            <p:cNvPicPr>
              <a:picLocks noChangeAspect="1" noChangeArrowheads="1"/>
            </p:cNvPicPr>
            <p:nvPr/>
          </p:nvPicPr>
          <p:blipFill>
            <a:blip r:embed="rId136" r:link="rId137">
              <a:extLst>
                <a:ext uri="{28A0092B-C50C-407E-A947-70E740481C1C}">
                  <a14:useLocalDpi xmlns:a14="http://schemas.microsoft.com/office/drawing/2010/main" val="0"/>
                </a:ext>
              </a:extLst>
            </a:blip>
            <a:srcRect/>
            <a:stretch>
              <a:fillRect/>
            </a:stretch>
          </p:blipFill>
          <p:spPr bwMode="auto">
            <a:xfrm>
              <a:off x="4356100" y="3897313"/>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0" descr="Vorschriftszeichen &quot;Fahrverbot für Fahrräder&quot;"/>
            <p:cNvPicPr>
              <a:picLocks noChangeAspect="1" noChangeArrowheads="1"/>
            </p:cNvPicPr>
            <p:nvPr/>
          </p:nvPicPr>
          <p:blipFill>
            <a:blip r:embed="rId138" r:link="rId139">
              <a:extLst>
                <a:ext uri="{28A0092B-C50C-407E-A947-70E740481C1C}">
                  <a14:useLocalDpi xmlns:a14="http://schemas.microsoft.com/office/drawing/2010/main" val="0"/>
                </a:ext>
              </a:extLst>
            </a:blip>
            <a:srcRect/>
            <a:stretch>
              <a:fillRect/>
            </a:stretch>
          </p:blipFill>
          <p:spPr bwMode="auto">
            <a:xfrm>
              <a:off x="3563938" y="39338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51" descr="Vorschriftszeichen &quot;Fahrverbot für über ... Meter breite Fahrzeuge&quot;"/>
            <p:cNvPicPr>
              <a:picLocks noChangeAspect="1" noChangeArrowheads="1"/>
            </p:cNvPicPr>
            <p:nvPr/>
          </p:nvPicPr>
          <p:blipFill>
            <a:blip r:embed="rId140" r:link="rId141">
              <a:extLst>
                <a:ext uri="{28A0092B-C50C-407E-A947-70E740481C1C}">
                  <a14:useLocalDpi xmlns:a14="http://schemas.microsoft.com/office/drawing/2010/main" val="0"/>
                </a:ext>
              </a:extLst>
            </a:blip>
            <a:srcRect/>
            <a:stretch>
              <a:fillRect/>
            </a:stretch>
          </p:blipFill>
          <p:spPr bwMode="auto">
            <a:xfrm>
              <a:off x="4319588" y="472440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uppieren 3"/>
          <p:cNvGrpSpPr/>
          <p:nvPr/>
        </p:nvGrpSpPr>
        <p:grpSpPr>
          <a:xfrm>
            <a:off x="345652" y="3212976"/>
            <a:ext cx="4730404" cy="2571533"/>
            <a:chOff x="323850" y="1341438"/>
            <a:chExt cx="8643938" cy="4699000"/>
          </a:xfrm>
        </p:grpSpPr>
        <p:pic>
          <p:nvPicPr>
            <p:cNvPr id="80" name="Picture 3" descr="Hinweiszeichen &quot;Kennzeichnung eines Schutzweges&quot;"/>
            <p:cNvPicPr>
              <a:picLocks noChangeAspect="1" noChangeArrowheads="1"/>
            </p:cNvPicPr>
            <p:nvPr/>
          </p:nvPicPr>
          <p:blipFill>
            <a:blip r:embed="rId142" r:link="rId143">
              <a:extLst>
                <a:ext uri="{28A0092B-C50C-407E-A947-70E740481C1C}">
                  <a14:useLocalDpi xmlns:a14="http://schemas.microsoft.com/office/drawing/2010/main" val="0"/>
                </a:ext>
              </a:extLst>
            </a:blip>
            <a:srcRect/>
            <a:stretch>
              <a:fillRect/>
            </a:stretch>
          </p:blipFill>
          <p:spPr bwMode="auto">
            <a:xfrm>
              <a:off x="3600450" y="227647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4" descr="Hinweisschild &quot;Kennzeichnung einer Radfahrerüberfahrt&quot;"/>
            <p:cNvPicPr>
              <a:picLocks noChangeAspect="1" noChangeArrowheads="1"/>
            </p:cNvPicPr>
            <p:nvPr/>
          </p:nvPicPr>
          <p:blipFill>
            <a:blip r:embed="rId144" r:link="rId145">
              <a:extLst>
                <a:ext uri="{28A0092B-C50C-407E-A947-70E740481C1C}">
                  <a14:useLocalDpi xmlns:a14="http://schemas.microsoft.com/office/drawing/2010/main" val="0"/>
                </a:ext>
              </a:extLst>
            </a:blip>
            <a:srcRect/>
            <a:stretch>
              <a:fillRect/>
            </a:stretch>
          </p:blipFill>
          <p:spPr bwMode="auto">
            <a:xfrm>
              <a:off x="2879725" y="23129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iconsel_repIconKat3_ctl02_imgIcon" descr="&amp;#167; 53/6a"/>
            <p:cNvPicPr>
              <a:picLocks noChangeAspect="1" noChangeArrowheads="1"/>
            </p:cNvPicPr>
            <p:nvPr/>
          </p:nvPicPr>
          <p:blipFill>
            <a:blip r:embed="rId146" r:link="rId147">
              <a:extLst>
                <a:ext uri="{28A0092B-C50C-407E-A947-70E740481C1C}">
                  <a14:useLocalDpi xmlns:a14="http://schemas.microsoft.com/office/drawing/2010/main" val="0"/>
                </a:ext>
              </a:extLst>
            </a:blip>
            <a:srcRect/>
            <a:stretch>
              <a:fillRect/>
            </a:stretch>
          </p:blipFill>
          <p:spPr bwMode="auto">
            <a:xfrm>
              <a:off x="2843213" y="1412875"/>
              <a:ext cx="6191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 descr="Hinweiszeichen &quot;Autobahn&quot;"/>
            <p:cNvPicPr>
              <a:picLocks noChangeAspect="1" noChangeArrowheads="1"/>
            </p:cNvPicPr>
            <p:nvPr/>
          </p:nvPicPr>
          <p:blipFill>
            <a:blip r:embed="rId148" r:link="rId149">
              <a:extLst>
                <a:ext uri="{28A0092B-C50C-407E-A947-70E740481C1C}">
                  <a14:useLocalDpi xmlns:a14="http://schemas.microsoft.com/office/drawing/2010/main" val="0"/>
                </a:ext>
              </a:extLst>
            </a:blip>
            <a:srcRect/>
            <a:stretch>
              <a:fillRect/>
            </a:stretch>
          </p:blipFill>
          <p:spPr bwMode="auto">
            <a:xfrm>
              <a:off x="647700" y="1341438"/>
              <a:ext cx="6667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9" descr="Hinweiszeichen &quot;Ende der Autobahn&quot;"/>
            <p:cNvPicPr>
              <a:picLocks noChangeAspect="1" noChangeArrowheads="1"/>
            </p:cNvPicPr>
            <p:nvPr/>
          </p:nvPicPr>
          <p:blipFill>
            <a:blip r:embed="rId150" r:link="rId151">
              <a:extLst>
                <a:ext uri="{28A0092B-C50C-407E-A947-70E740481C1C}">
                  <a14:useLocalDpi xmlns:a14="http://schemas.microsoft.com/office/drawing/2010/main" val="0"/>
                </a:ext>
              </a:extLst>
            </a:blip>
            <a:srcRect/>
            <a:stretch>
              <a:fillRect/>
            </a:stretch>
          </p:blipFill>
          <p:spPr bwMode="auto">
            <a:xfrm>
              <a:off x="1439863" y="1341438"/>
              <a:ext cx="6667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10" descr="Hinweiszeichen &quot;Autostraße&quot;"/>
            <p:cNvPicPr>
              <a:picLocks noChangeAspect="1" noChangeArrowheads="1"/>
            </p:cNvPicPr>
            <p:nvPr/>
          </p:nvPicPr>
          <p:blipFill>
            <a:blip r:embed="rId152" r:link="rId153">
              <a:extLst>
                <a:ext uri="{28A0092B-C50C-407E-A947-70E740481C1C}">
                  <a14:useLocalDpi xmlns:a14="http://schemas.microsoft.com/office/drawing/2010/main" val="0"/>
                </a:ext>
              </a:extLst>
            </a:blip>
            <a:srcRect/>
            <a:stretch>
              <a:fillRect/>
            </a:stretch>
          </p:blipFill>
          <p:spPr bwMode="auto">
            <a:xfrm>
              <a:off x="684213" y="2241550"/>
              <a:ext cx="6667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11" descr="Hinweiszeichen &quot;Ende der Autostraße&quot;"/>
            <p:cNvPicPr>
              <a:picLocks noChangeAspect="1" noChangeArrowheads="1"/>
            </p:cNvPicPr>
            <p:nvPr/>
          </p:nvPicPr>
          <p:blipFill>
            <a:blip r:embed="rId154" r:link="rId155">
              <a:extLst>
                <a:ext uri="{28A0092B-C50C-407E-A947-70E740481C1C}">
                  <a14:useLocalDpi xmlns:a14="http://schemas.microsoft.com/office/drawing/2010/main" val="0"/>
                </a:ext>
              </a:extLst>
            </a:blip>
            <a:srcRect/>
            <a:stretch>
              <a:fillRect/>
            </a:stretch>
          </p:blipFill>
          <p:spPr bwMode="auto">
            <a:xfrm>
              <a:off x="1439863" y="2241550"/>
              <a:ext cx="6667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2" descr="Hinweiszeichen &quot;Fußgängerzone&quot;"/>
            <p:cNvPicPr>
              <a:picLocks noChangeAspect="1" noChangeArrowheads="1"/>
            </p:cNvPicPr>
            <p:nvPr/>
          </p:nvPicPr>
          <p:blipFill>
            <a:blip r:embed="rId156" r:link="rId157">
              <a:extLst>
                <a:ext uri="{28A0092B-C50C-407E-A947-70E740481C1C}">
                  <a14:useLocalDpi xmlns:a14="http://schemas.microsoft.com/office/drawing/2010/main" val="0"/>
                </a:ext>
              </a:extLst>
            </a:blip>
            <a:srcRect/>
            <a:stretch>
              <a:fillRect/>
            </a:stretch>
          </p:blipFill>
          <p:spPr bwMode="auto">
            <a:xfrm>
              <a:off x="611188" y="3176588"/>
              <a:ext cx="6667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13" descr="Hinweiszeichen &quot;Ende der Fußgängerzone&quot;"/>
            <p:cNvPicPr>
              <a:picLocks noChangeAspect="1" noChangeArrowheads="1"/>
            </p:cNvPicPr>
            <p:nvPr/>
          </p:nvPicPr>
          <p:blipFill>
            <a:blip r:embed="rId158" r:link="rId159">
              <a:extLst>
                <a:ext uri="{28A0092B-C50C-407E-A947-70E740481C1C}">
                  <a14:useLocalDpi xmlns:a14="http://schemas.microsoft.com/office/drawing/2010/main" val="0"/>
                </a:ext>
              </a:extLst>
            </a:blip>
            <a:srcRect/>
            <a:stretch>
              <a:fillRect/>
            </a:stretch>
          </p:blipFill>
          <p:spPr bwMode="auto">
            <a:xfrm>
              <a:off x="1403350" y="3176588"/>
              <a:ext cx="6667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14" descr="Hinweiszeichen &quot;Wohnstraße&quot;"/>
            <p:cNvPicPr>
              <a:picLocks noChangeAspect="1" noChangeArrowheads="1"/>
            </p:cNvPicPr>
            <p:nvPr/>
          </p:nvPicPr>
          <p:blipFill>
            <a:blip r:embed="rId160" r:link="rId161">
              <a:extLst>
                <a:ext uri="{28A0092B-C50C-407E-A947-70E740481C1C}">
                  <a14:useLocalDpi xmlns:a14="http://schemas.microsoft.com/office/drawing/2010/main" val="0"/>
                </a:ext>
              </a:extLst>
            </a:blip>
            <a:srcRect/>
            <a:stretch>
              <a:fillRect/>
            </a:stretch>
          </p:blipFill>
          <p:spPr bwMode="auto">
            <a:xfrm>
              <a:off x="358775" y="4184650"/>
              <a:ext cx="8953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15" descr="Hinweiszeichen &quot;Ende der Wohnstraße&quot;"/>
            <p:cNvPicPr>
              <a:picLocks noChangeAspect="1" noChangeArrowheads="1"/>
            </p:cNvPicPr>
            <p:nvPr/>
          </p:nvPicPr>
          <p:blipFill>
            <a:blip r:embed="rId162" r:link="rId163">
              <a:extLst>
                <a:ext uri="{28A0092B-C50C-407E-A947-70E740481C1C}">
                  <a14:useLocalDpi xmlns:a14="http://schemas.microsoft.com/office/drawing/2010/main" val="0"/>
                </a:ext>
              </a:extLst>
            </a:blip>
            <a:srcRect/>
            <a:stretch>
              <a:fillRect/>
            </a:stretch>
          </p:blipFill>
          <p:spPr bwMode="auto">
            <a:xfrm>
              <a:off x="1403350" y="4184650"/>
              <a:ext cx="8953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7" descr="http://upload.wikimedia.org/wikipedia/commons/thumb/1/15/Hinweiszeichen_10_links.svg/120px-Hinweiszeichen_10_links.svg.png"/>
            <p:cNvPicPr>
              <a:picLocks noChangeAspect="1" noChangeArrowheads="1"/>
            </p:cNvPicPr>
            <p:nvPr/>
          </p:nvPicPr>
          <p:blipFill>
            <a:blip r:embed="rId164" r:link="rId165" cstate="print">
              <a:extLst>
                <a:ext uri="{28A0092B-C50C-407E-A947-70E740481C1C}">
                  <a14:useLocalDpi xmlns:a14="http://schemas.microsoft.com/office/drawing/2010/main" val="0"/>
                </a:ext>
              </a:extLst>
            </a:blip>
            <a:srcRect/>
            <a:stretch>
              <a:fillRect/>
            </a:stretch>
          </p:blipFill>
          <p:spPr bwMode="auto">
            <a:xfrm>
              <a:off x="323850" y="5013325"/>
              <a:ext cx="8953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18" descr="http://upload.wikimedia.org/wikipedia/commons/thumb/4/48/Hinweiszeichen_10_rechts.svg/120px-Hinweiszeichen_10_rechts.svg.png"/>
            <p:cNvPicPr>
              <a:picLocks noChangeAspect="1" noChangeArrowheads="1"/>
            </p:cNvPicPr>
            <p:nvPr/>
          </p:nvPicPr>
          <p:blipFill>
            <a:blip r:embed="rId166" r:link="rId167" cstate="print">
              <a:extLst>
                <a:ext uri="{28A0092B-C50C-407E-A947-70E740481C1C}">
                  <a14:useLocalDpi xmlns:a14="http://schemas.microsoft.com/office/drawing/2010/main" val="0"/>
                </a:ext>
              </a:extLst>
            </a:blip>
            <a:srcRect/>
            <a:stretch>
              <a:fillRect/>
            </a:stretch>
          </p:blipFill>
          <p:spPr bwMode="auto">
            <a:xfrm>
              <a:off x="1403350" y="5013325"/>
              <a:ext cx="8953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iconsel_repIconKat3_ctl14_imgIcon" descr="&amp;#167; 53/17b"/>
            <p:cNvPicPr>
              <a:picLocks noChangeAspect="1" noChangeArrowheads="1"/>
            </p:cNvPicPr>
            <p:nvPr/>
          </p:nvPicPr>
          <p:blipFill>
            <a:blip r:embed="rId168" r:link="rId169">
              <a:extLst>
                <a:ext uri="{28A0092B-C50C-407E-A947-70E740481C1C}">
                  <a14:useLocalDpi xmlns:a14="http://schemas.microsoft.com/office/drawing/2010/main" val="0"/>
                </a:ext>
              </a:extLst>
            </a:blip>
            <a:srcRect/>
            <a:stretch>
              <a:fillRect/>
            </a:stretch>
          </p:blipFill>
          <p:spPr bwMode="auto">
            <a:xfrm>
              <a:off x="3527425" y="3141663"/>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iconsel_repIconKat3_ctl15_imgIcon" descr="&amp;#167; 53/23 1"/>
            <p:cNvPicPr>
              <a:picLocks noChangeAspect="1" noChangeArrowheads="1"/>
            </p:cNvPicPr>
            <p:nvPr/>
          </p:nvPicPr>
          <p:blipFill>
            <a:blip r:embed="rId170" r:link="rId171" cstate="print">
              <a:extLst>
                <a:ext uri="{28A0092B-C50C-407E-A947-70E740481C1C}">
                  <a14:useLocalDpi xmlns:a14="http://schemas.microsoft.com/office/drawing/2010/main" val="0"/>
                </a:ext>
              </a:extLst>
            </a:blip>
            <a:srcRect/>
            <a:stretch>
              <a:fillRect/>
            </a:stretch>
          </p:blipFill>
          <p:spPr bwMode="auto">
            <a:xfrm>
              <a:off x="7775575" y="1449388"/>
              <a:ext cx="5429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iconsel_repIconKat3_ctl16_imgIcon" descr="&amp;#167; 53/23 2"/>
            <p:cNvPicPr>
              <a:picLocks noChangeAspect="1" noChangeArrowheads="1"/>
            </p:cNvPicPr>
            <p:nvPr/>
          </p:nvPicPr>
          <p:blipFill>
            <a:blip r:embed="rId172" r:link="rId173" cstate="print">
              <a:extLst>
                <a:ext uri="{28A0092B-C50C-407E-A947-70E740481C1C}">
                  <a14:useLocalDpi xmlns:a14="http://schemas.microsoft.com/office/drawing/2010/main" val="0"/>
                </a:ext>
              </a:extLst>
            </a:blip>
            <a:srcRect/>
            <a:stretch>
              <a:fillRect/>
            </a:stretch>
          </p:blipFill>
          <p:spPr bwMode="auto">
            <a:xfrm>
              <a:off x="8424863" y="1412875"/>
              <a:ext cx="5429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iconsel_repIconKat3_ctl17_imgIcon" descr="&amp;#167; 53/23 3"/>
            <p:cNvPicPr>
              <a:picLocks noChangeAspect="1" noChangeArrowheads="1"/>
            </p:cNvPicPr>
            <p:nvPr/>
          </p:nvPicPr>
          <p:blipFill>
            <a:blip r:embed="rId174" r:link="rId175" cstate="print">
              <a:extLst>
                <a:ext uri="{28A0092B-C50C-407E-A947-70E740481C1C}">
                  <a14:useLocalDpi xmlns:a14="http://schemas.microsoft.com/office/drawing/2010/main" val="0"/>
                </a:ext>
              </a:extLst>
            </a:blip>
            <a:srcRect/>
            <a:stretch>
              <a:fillRect/>
            </a:stretch>
          </p:blipFill>
          <p:spPr bwMode="auto">
            <a:xfrm>
              <a:off x="7092950" y="1449388"/>
              <a:ext cx="5429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iconsel_repIconKat3_ctl18_imgIcon" descr="&amp;#167; 53/23 4"/>
            <p:cNvPicPr>
              <a:picLocks noChangeAspect="1" noChangeArrowheads="1"/>
            </p:cNvPicPr>
            <p:nvPr/>
          </p:nvPicPr>
          <p:blipFill>
            <a:blip r:embed="rId176" r:link="rId177" cstate="print">
              <a:extLst>
                <a:ext uri="{28A0092B-C50C-407E-A947-70E740481C1C}">
                  <a14:useLocalDpi xmlns:a14="http://schemas.microsoft.com/office/drawing/2010/main" val="0"/>
                </a:ext>
              </a:extLst>
            </a:blip>
            <a:srcRect/>
            <a:stretch>
              <a:fillRect/>
            </a:stretch>
          </p:blipFill>
          <p:spPr bwMode="auto">
            <a:xfrm>
              <a:off x="6119813" y="1449388"/>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iconsel_repIconKat3_ctl19_imgIcon" descr="&amp;#167; 53/23 5"/>
            <p:cNvPicPr>
              <a:picLocks noChangeAspect="1" noChangeArrowheads="1"/>
            </p:cNvPicPr>
            <p:nvPr/>
          </p:nvPicPr>
          <p:blipFill>
            <a:blip r:embed="rId178" r:link="rId179" cstate="print">
              <a:extLst>
                <a:ext uri="{28A0092B-C50C-407E-A947-70E740481C1C}">
                  <a14:useLocalDpi xmlns:a14="http://schemas.microsoft.com/office/drawing/2010/main" val="0"/>
                </a:ext>
              </a:extLst>
            </a:blip>
            <a:srcRect/>
            <a:stretch>
              <a:fillRect/>
            </a:stretch>
          </p:blipFill>
          <p:spPr bwMode="auto">
            <a:xfrm>
              <a:off x="5364163" y="1449388"/>
              <a:ext cx="5429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31"/>
            <p:cNvPicPr>
              <a:picLocks noChangeAspect="1" noChangeArrowheads="1"/>
            </p:cNvPicPr>
            <p:nvPr/>
          </p:nvPicPr>
          <p:blipFill>
            <a:blip r:embed="rId180" cstate="print">
              <a:extLst>
                <a:ext uri="{28A0092B-C50C-407E-A947-70E740481C1C}">
                  <a14:useLocalDpi xmlns:a14="http://schemas.microsoft.com/office/drawing/2010/main" val="0"/>
                </a:ext>
              </a:extLst>
            </a:blip>
            <a:srcRect/>
            <a:stretch>
              <a:fillRect/>
            </a:stretch>
          </p:blipFill>
          <p:spPr bwMode="auto">
            <a:xfrm>
              <a:off x="4643438" y="1449388"/>
              <a:ext cx="5905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iconsel_repIconKat3_ctl20_imgIcon" descr="&amp;#167; 53/23a 1"/>
            <p:cNvPicPr>
              <a:picLocks noChangeAspect="1" noChangeArrowheads="1"/>
            </p:cNvPicPr>
            <p:nvPr/>
          </p:nvPicPr>
          <p:blipFill>
            <a:blip r:embed="rId181" r:link="rId182">
              <a:extLst>
                <a:ext uri="{28A0092B-C50C-407E-A947-70E740481C1C}">
                  <a14:useLocalDpi xmlns:a14="http://schemas.microsoft.com/office/drawing/2010/main" val="0"/>
                </a:ext>
              </a:extLst>
            </a:blip>
            <a:srcRect/>
            <a:stretch>
              <a:fillRect/>
            </a:stretch>
          </p:blipFill>
          <p:spPr bwMode="auto">
            <a:xfrm>
              <a:off x="4787900" y="2781300"/>
              <a:ext cx="6953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iconsel_repIconKat3_ctl21_imgIcon" descr="&amp;#167; 53/23a 2"/>
            <p:cNvPicPr>
              <a:picLocks noChangeAspect="1" noChangeArrowheads="1"/>
            </p:cNvPicPr>
            <p:nvPr/>
          </p:nvPicPr>
          <p:blipFill>
            <a:blip r:embed="rId183" r:link="rId184">
              <a:extLst>
                <a:ext uri="{28A0092B-C50C-407E-A947-70E740481C1C}">
                  <a14:useLocalDpi xmlns:a14="http://schemas.microsoft.com/office/drawing/2010/main" val="0"/>
                </a:ext>
              </a:extLst>
            </a:blip>
            <a:srcRect/>
            <a:stretch>
              <a:fillRect/>
            </a:stretch>
          </p:blipFill>
          <p:spPr bwMode="auto">
            <a:xfrm>
              <a:off x="6372225" y="2744788"/>
              <a:ext cx="6953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iconsel_repIconKat3_ctl22_imgIcon" descr="&amp;#167; 53/23a 3"/>
            <p:cNvPicPr>
              <a:picLocks noChangeAspect="1" noChangeArrowheads="1"/>
            </p:cNvPicPr>
            <p:nvPr/>
          </p:nvPicPr>
          <p:blipFill>
            <a:blip r:embed="rId185" r:link="rId186">
              <a:extLst>
                <a:ext uri="{28A0092B-C50C-407E-A947-70E740481C1C}">
                  <a14:useLocalDpi xmlns:a14="http://schemas.microsoft.com/office/drawing/2010/main" val="0"/>
                </a:ext>
              </a:extLst>
            </a:blip>
            <a:srcRect/>
            <a:stretch>
              <a:fillRect/>
            </a:stretch>
          </p:blipFill>
          <p:spPr bwMode="auto">
            <a:xfrm>
              <a:off x="5580063" y="2781300"/>
              <a:ext cx="6953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38" descr="http://upload.wikimedia.org/wikipedia/commons/thumb/2/23/Hinweiszeichen_23b_1%2B2_in_..._m.svg/77px-Hinweiszeichen_23b_1%2B2_in_..._m.svg.png"/>
            <p:cNvPicPr>
              <a:picLocks noChangeAspect="1" noChangeArrowheads="1"/>
            </p:cNvPicPr>
            <p:nvPr/>
          </p:nvPicPr>
          <p:blipFill>
            <a:blip r:embed="rId187" r:link="rId188">
              <a:extLst>
                <a:ext uri="{28A0092B-C50C-407E-A947-70E740481C1C}">
                  <a14:useLocalDpi xmlns:a14="http://schemas.microsoft.com/office/drawing/2010/main" val="0"/>
                </a:ext>
              </a:extLst>
            </a:blip>
            <a:srcRect/>
            <a:stretch>
              <a:fillRect/>
            </a:stretch>
          </p:blipFill>
          <p:spPr bwMode="auto">
            <a:xfrm>
              <a:off x="7200900" y="2708275"/>
              <a:ext cx="6667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iconsel_repIconKat3_ctl24_imgIcon" descr="&amp;#167; 53/23b 2"/>
            <p:cNvPicPr>
              <a:picLocks noChangeAspect="1" noChangeArrowheads="1"/>
            </p:cNvPicPr>
            <p:nvPr/>
          </p:nvPicPr>
          <p:blipFill>
            <a:blip r:embed="rId189" r:link="rId190">
              <a:extLst>
                <a:ext uri="{28A0092B-C50C-407E-A947-70E740481C1C}">
                  <a14:useLocalDpi xmlns:a14="http://schemas.microsoft.com/office/drawing/2010/main" val="0"/>
                </a:ext>
              </a:extLst>
            </a:blip>
            <a:srcRect/>
            <a:stretch>
              <a:fillRect/>
            </a:stretch>
          </p:blipFill>
          <p:spPr bwMode="auto">
            <a:xfrm>
              <a:off x="7956550" y="2744788"/>
              <a:ext cx="6667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iconsel_repIconKat3_ctl25_imgIcon" descr="&amp;#167; 53/23b 3"/>
            <p:cNvPicPr>
              <a:picLocks noChangeAspect="1" noChangeArrowheads="1"/>
            </p:cNvPicPr>
            <p:nvPr/>
          </p:nvPicPr>
          <p:blipFill>
            <a:blip r:embed="rId191" r:link="rId192">
              <a:extLst>
                <a:ext uri="{28A0092B-C50C-407E-A947-70E740481C1C}">
                  <a14:useLocalDpi xmlns:a14="http://schemas.microsoft.com/office/drawing/2010/main" val="0"/>
                </a:ext>
              </a:extLst>
            </a:blip>
            <a:srcRect/>
            <a:stretch>
              <a:fillRect/>
            </a:stretch>
          </p:blipFill>
          <p:spPr bwMode="auto">
            <a:xfrm>
              <a:off x="6408738" y="3860800"/>
              <a:ext cx="6667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44" descr="http://upload.wikimedia.org/wikipedia/commons/thumb/e/eb/Hinweiszeichen_23c.svg/77px-Hinweiszeichen_23c.svg.png"/>
            <p:cNvPicPr>
              <a:picLocks noChangeAspect="1" noChangeArrowheads="1"/>
            </p:cNvPicPr>
            <p:nvPr/>
          </p:nvPicPr>
          <p:blipFill>
            <a:blip r:embed="rId193" r:link="rId194">
              <a:extLst>
                <a:ext uri="{28A0092B-C50C-407E-A947-70E740481C1C}">
                  <a14:useLocalDpi xmlns:a14="http://schemas.microsoft.com/office/drawing/2010/main" val="0"/>
                </a:ext>
              </a:extLst>
            </a:blip>
            <a:srcRect/>
            <a:stretch>
              <a:fillRect/>
            </a:stretch>
          </p:blipFill>
          <p:spPr bwMode="auto">
            <a:xfrm>
              <a:off x="5651500" y="3860800"/>
              <a:ext cx="6667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46" descr="http://upload.wikimedia.org/wikipedia/commons/thumb/a/a2/Hinweiszeichen_24.svg/120px-Hinweiszeichen_24.svg.png"/>
            <p:cNvPicPr>
              <a:picLocks noChangeAspect="1" noChangeArrowheads="1"/>
            </p:cNvPicPr>
            <p:nvPr/>
          </p:nvPicPr>
          <p:blipFill>
            <a:blip r:embed="rId195" r:link="rId196" cstate="print">
              <a:extLst>
                <a:ext uri="{28A0092B-C50C-407E-A947-70E740481C1C}">
                  <a14:useLocalDpi xmlns:a14="http://schemas.microsoft.com/office/drawing/2010/main" val="0"/>
                </a:ext>
              </a:extLst>
            </a:blip>
            <a:srcRect/>
            <a:stretch>
              <a:fillRect/>
            </a:stretch>
          </p:blipFill>
          <p:spPr bwMode="auto">
            <a:xfrm>
              <a:off x="2627313" y="418465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iconsel_repIconKat3_ctl28_imgIcon" descr="&amp;#167; 53/24a"/>
            <p:cNvPicPr>
              <a:picLocks noChangeAspect="1" noChangeArrowheads="1"/>
            </p:cNvPicPr>
            <p:nvPr/>
          </p:nvPicPr>
          <p:blipFill>
            <a:blip r:embed="rId197" r:link="rId198" cstate="print">
              <a:extLst>
                <a:ext uri="{28A0092B-C50C-407E-A947-70E740481C1C}">
                  <a14:useLocalDpi xmlns:a14="http://schemas.microsoft.com/office/drawing/2010/main" val="0"/>
                </a:ext>
              </a:extLst>
            </a:blip>
            <a:srcRect/>
            <a:stretch>
              <a:fillRect/>
            </a:stretch>
          </p:blipFill>
          <p:spPr bwMode="auto">
            <a:xfrm>
              <a:off x="3455988" y="418465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50" descr="http://upload.wikimedia.org/wikipedia/commons/thumb/0/08/Hinweiszeichen_25.svg/120px-Hinweiszeichen_25.svg.png"/>
            <p:cNvPicPr>
              <a:picLocks noChangeAspect="1" noChangeArrowheads="1"/>
            </p:cNvPicPr>
            <p:nvPr/>
          </p:nvPicPr>
          <p:blipFill>
            <a:blip r:embed="rId199" r:link="rId200">
              <a:extLst>
                <a:ext uri="{28A0092B-C50C-407E-A947-70E740481C1C}">
                  <a14:useLocalDpi xmlns:a14="http://schemas.microsoft.com/office/drawing/2010/main" val="0"/>
                </a:ext>
              </a:extLst>
            </a:blip>
            <a:srcRect/>
            <a:stretch>
              <a:fillRect/>
            </a:stretch>
          </p:blipFill>
          <p:spPr bwMode="auto">
            <a:xfrm>
              <a:off x="2627313" y="5013325"/>
              <a:ext cx="1143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iconsel_repIconKat3_ctl30_imgIcon" descr="&amp;#167; 53/25a"/>
            <p:cNvPicPr>
              <a:picLocks noChangeAspect="1" noChangeArrowheads="1"/>
            </p:cNvPicPr>
            <p:nvPr/>
          </p:nvPicPr>
          <p:blipFill>
            <a:blip r:embed="rId201" r:link="rId202">
              <a:extLst>
                <a:ext uri="{28A0092B-C50C-407E-A947-70E740481C1C}">
                  <a14:useLocalDpi xmlns:a14="http://schemas.microsoft.com/office/drawing/2010/main" val="0"/>
                </a:ext>
              </a:extLst>
            </a:blip>
            <a:srcRect/>
            <a:stretch>
              <a:fillRect/>
            </a:stretch>
          </p:blipFill>
          <p:spPr bwMode="auto">
            <a:xfrm>
              <a:off x="3851275" y="4976813"/>
              <a:ext cx="1143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54" descr="Hinweiszeichen &quot;Ende des Gegenverkehrs&quot;"/>
            <p:cNvPicPr>
              <a:picLocks noChangeAspect="1" noChangeArrowheads="1"/>
            </p:cNvPicPr>
            <p:nvPr/>
          </p:nvPicPr>
          <p:blipFill>
            <a:blip r:embed="rId203" r:link="rId204">
              <a:extLst>
                <a:ext uri="{28A0092B-C50C-407E-A947-70E740481C1C}">
                  <a14:useLocalDpi xmlns:a14="http://schemas.microsoft.com/office/drawing/2010/main" val="0"/>
                </a:ext>
              </a:extLst>
            </a:blip>
            <a:srcRect/>
            <a:stretch>
              <a:fillRect/>
            </a:stretch>
          </p:blipFill>
          <p:spPr bwMode="auto">
            <a:xfrm>
              <a:off x="1116013" y="53736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56" descr="Hinweiszeichen &quot;Wartepflicht für Gegenverkehr&quot;"/>
            <p:cNvPicPr>
              <a:picLocks noChangeAspect="1" noChangeArrowheads="1"/>
            </p:cNvPicPr>
            <p:nvPr/>
          </p:nvPicPr>
          <p:blipFill>
            <a:blip r:embed="rId205" r:link="rId206">
              <a:extLst>
                <a:ext uri="{28A0092B-C50C-407E-A947-70E740481C1C}">
                  <a14:useLocalDpi xmlns:a14="http://schemas.microsoft.com/office/drawing/2010/main" val="0"/>
                </a:ext>
              </a:extLst>
            </a:blip>
            <a:srcRect/>
            <a:stretch>
              <a:fillRect/>
            </a:stretch>
          </p:blipFill>
          <p:spPr bwMode="auto">
            <a:xfrm>
              <a:off x="358775" y="53736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58" descr="Hinweiszeichen &quot;Straße mit Vorrang&quot;"/>
            <p:cNvPicPr>
              <a:picLocks noChangeAspect="1" noChangeArrowheads="1"/>
            </p:cNvPicPr>
            <p:nvPr/>
          </p:nvPicPr>
          <p:blipFill>
            <a:blip r:embed="rId207" r:link="rId208">
              <a:extLst>
                <a:ext uri="{28A0092B-C50C-407E-A947-70E740481C1C}">
                  <a14:useLocalDpi xmlns:a14="http://schemas.microsoft.com/office/drawing/2010/main" val="0"/>
                </a:ext>
              </a:extLst>
            </a:blip>
            <a:srcRect/>
            <a:stretch>
              <a:fillRect/>
            </a:stretch>
          </p:blipFill>
          <p:spPr bwMode="auto">
            <a:xfrm>
              <a:off x="1871663" y="537368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iconsel_repIconKat3_ctl13_imgIcon" descr="&amp;#167; 53/17a"/>
            <p:cNvPicPr>
              <a:picLocks noChangeAspect="1" noChangeArrowheads="1"/>
            </p:cNvPicPr>
            <p:nvPr/>
          </p:nvPicPr>
          <p:blipFill>
            <a:blip r:embed="rId209" r:link="rId210">
              <a:extLst>
                <a:ext uri="{28A0092B-C50C-407E-A947-70E740481C1C}">
                  <a14:useLocalDpi xmlns:a14="http://schemas.microsoft.com/office/drawing/2010/main" val="0"/>
                </a:ext>
              </a:extLst>
            </a:blip>
            <a:srcRect/>
            <a:stretch>
              <a:fillRect/>
            </a:stretch>
          </p:blipFill>
          <p:spPr bwMode="auto">
            <a:xfrm>
              <a:off x="2268538" y="3141663"/>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 name="Gruppieren 115"/>
          <p:cNvGrpSpPr/>
          <p:nvPr/>
        </p:nvGrpSpPr>
        <p:grpSpPr>
          <a:xfrm>
            <a:off x="6605785" y="715925"/>
            <a:ext cx="2444443" cy="1528809"/>
            <a:chOff x="215900" y="1125538"/>
            <a:chExt cx="8020050" cy="4879975"/>
          </a:xfrm>
        </p:grpSpPr>
        <p:pic>
          <p:nvPicPr>
            <p:cNvPr id="117" name="iconsel_repIconKat11_ctl10_imgIcon" descr="[VORRANG: 40970]"/>
            <p:cNvPicPr>
              <a:picLocks noChangeAspect="1" noChangeArrowheads="1"/>
            </p:cNvPicPr>
            <p:nvPr/>
          </p:nvPicPr>
          <p:blipFill>
            <a:blip r:embed="rId211" r:link="rId212" cstate="print">
              <a:extLst>
                <a:ext uri="{28A0092B-C50C-407E-A947-70E740481C1C}">
                  <a14:useLocalDpi xmlns:a14="http://schemas.microsoft.com/office/drawing/2010/main" val="0"/>
                </a:ext>
              </a:extLst>
            </a:blip>
            <a:srcRect/>
            <a:stretch>
              <a:fillRect/>
            </a:stretch>
          </p:blipFill>
          <p:spPr bwMode="auto">
            <a:xfrm>
              <a:off x="1403350" y="173672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iconsel_repIconKat11_ctl11_imgIcon" descr="[PFEIL: 544]"/>
            <p:cNvPicPr>
              <a:picLocks noChangeAspect="1" noChangeArrowheads="1"/>
            </p:cNvPicPr>
            <p:nvPr/>
          </p:nvPicPr>
          <p:blipFill>
            <a:blip r:embed="rId213" r:link="rId214" cstate="print">
              <a:extLst>
                <a:ext uri="{28A0092B-C50C-407E-A947-70E740481C1C}">
                  <a14:useLocalDpi xmlns:a14="http://schemas.microsoft.com/office/drawing/2010/main" val="0"/>
                </a:ext>
              </a:extLst>
            </a:blip>
            <a:srcRect/>
            <a:stretch>
              <a:fillRect/>
            </a:stretch>
          </p:blipFill>
          <p:spPr bwMode="auto">
            <a:xfrm>
              <a:off x="323850" y="4833938"/>
              <a:ext cx="7921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iconsel_repIconKat11_ctl12_imgIcon" descr="[PFEIL: 8194]"/>
            <p:cNvPicPr>
              <a:picLocks noChangeAspect="1" noChangeArrowheads="1"/>
            </p:cNvPicPr>
            <p:nvPr/>
          </p:nvPicPr>
          <p:blipFill>
            <a:blip r:embed="rId215" r:link="rId216" cstate="print">
              <a:extLst>
                <a:ext uri="{28A0092B-C50C-407E-A947-70E740481C1C}">
                  <a14:useLocalDpi xmlns:a14="http://schemas.microsoft.com/office/drawing/2010/main" val="0"/>
                </a:ext>
              </a:extLst>
            </a:blip>
            <a:srcRect/>
            <a:stretch>
              <a:fillRect/>
            </a:stretch>
          </p:blipFill>
          <p:spPr bwMode="auto">
            <a:xfrm>
              <a:off x="215900" y="4221163"/>
              <a:ext cx="8636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iconsel_repIconKat11_ctl13_imgIcon" descr="[PFEIL: 8704]"/>
            <p:cNvPicPr>
              <a:picLocks noChangeAspect="1" noChangeArrowheads="1"/>
            </p:cNvPicPr>
            <p:nvPr/>
          </p:nvPicPr>
          <p:blipFill>
            <a:blip r:embed="rId217" r:link="rId218" cstate="print">
              <a:extLst>
                <a:ext uri="{28A0092B-C50C-407E-A947-70E740481C1C}">
                  <a14:useLocalDpi xmlns:a14="http://schemas.microsoft.com/office/drawing/2010/main" val="0"/>
                </a:ext>
              </a:extLst>
            </a:blip>
            <a:srcRect/>
            <a:stretch>
              <a:fillRect/>
            </a:stretch>
          </p:blipFill>
          <p:spPr bwMode="auto">
            <a:xfrm>
              <a:off x="1223963" y="4221163"/>
              <a:ext cx="863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iconsel_repIconKat11_ctl14_imgIcon" descr="[PFEIL: 32776]"/>
            <p:cNvPicPr>
              <a:picLocks noChangeAspect="1" noChangeArrowheads="1"/>
            </p:cNvPicPr>
            <p:nvPr/>
          </p:nvPicPr>
          <p:blipFill>
            <a:blip r:embed="rId219" r:link="rId220" cstate="print">
              <a:extLst>
                <a:ext uri="{28A0092B-C50C-407E-A947-70E740481C1C}">
                  <a14:useLocalDpi xmlns:a14="http://schemas.microsoft.com/office/drawing/2010/main" val="0"/>
                </a:ext>
              </a:extLst>
            </a:blip>
            <a:srcRect/>
            <a:stretch>
              <a:fillRect/>
            </a:stretch>
          </p:blipFill>
          <p:spPr bwMode="auto">
            <a:xfrm>
              <a:off x="1223963" y="4833938"/>
              <a:ext cx="8636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iconsel_repIconKat11_ctl15_imgIcon" descr="[PFEIL: 272]"/>
            <p:cNvPicPr>
              <a:picLocks noChangeAspect="1" noChangeArrowheads="1"/>
            </p:cNvPicPr>
            <p:nvPr/>
          </p:nvPicPr>
          <p:blipFill>
            <a:blip r:embed="rId221" r:link="rId222" cstate="print">
              <a:extLst>
                <a:ext uri="{28A0092B-C50C-407E-A947-70E740481C1C}">
                  <a14:useLocalDpi xmlns:a14="http://schemas.microsoft.com/office/drawing/2010/main" val="0"/>
                </a:ext>
              </a:extLst>
            </a:blip>
            <a:srcRect/>
            <a:stretch>
              <a:fillRect/>
            </a:stretch>
          </p:blipFill>
          <p:spPr bwMode="auto">
            <a:xfrm>
              <a:off x="755650" y="5373688"/>
              <a:ext cx="9366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iconsel_repIconKat11_ctl16_imgIcon" descr="ANFANG"/>
            <p:cNvPicPr>
              <a:picLocks noChangeAspect="1" noChangeArrowheads="1"/>
            </p:cNvPicPr>
            <p:nvPr/>
          </p:nvPicPr>
          <p:blipFill>
            <a:blip r:embed="rId223" r:link="rId224" cstate="print">
              <a:extLst>
                <a:ext uri="{28A0092B-C50C-407E-A947-70E740481C1C}">
                  <a14:useLocalDpi xmlns:a14="http://schemas.microsoft.com/office/drawing/2010/main" val="0"/>
                </a:ext>
              </a:extLst>
            </a:blip>
            <a:srcRect/>
            <a:stretch>
              <a:fillRect/>
            </a:stretch>
          </p:blipFill>
          <p:spPr bwMode="auto">
            <a:xfrm>
              <a:off x="2447925" y="2349500"/>
              <a:ext cx="103505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iconsel_repIconKat11_ctl17_imgIcon" descr="ENDE"/>
            <p:cNvPicPr>
              <a:picLocks noChangeAspect="1" noChangeArrowheads="1"/>
            </p:cNvPicPr>
            <p:nvPr/>
          </p:nvPicPr>
          <p:blipFill>
            <a:blip r:embed="rId225" r:link="rId226" cstate="print">
              <a:extLst>
                <a:ext uri="{28A0092B-C50C-407E-A947-70E740481C1C}">
                  <a14:useLocalDpi xmlns:a14="http://schemas.microsoft.com/office/drawing/2010/main" val="0"/>
                </a:ext>
              </a:extLst>
            </a:blip>
            <a:srcRect/>
            <a:stretch>
              <a:fillRect/>
            </a:stretch>
          </p:blipFill>
          <p:spPr bwMode="auto">
            <a:xfrm>
              <a:off x="2447925" y="2997200"/>
              <a:ext cx="103505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iconsel_repIconKat11_ctl18_imgIcon" descr="{ANFANG}"/>
            <p:cNvPicPr>
              <a:picLocks noChangeAspect="1" noChangeArrowheads="1"/>
            </p:cNvPicPr>
            <p:nvPr/>
          </p:nvPicPr>
          <p:blipFill>
            <a:blip r:embed="rId227" r:link="rId228" cstate="print">
              <a:extLst>
                <a:ext uri="{28A0092B-C50C-407E-A947-70E740481C1C}">
                  <a14:useLocalDpi xmlns:a14="http://schemas.microsoft.com/office/drawing/2010/main" val="0"/>
                </a:ext>
              </a:extLst>
            </a:blip>
            <a:srcRect/>
            <a:stretch>
              <a:fillRect/>
            </a:stretch>
          </p:blipFill>
          <p:spPr bwMode="auto">
            <a:xfrm>
              <a:off x="2555875" y="3644900"/>
              <a:ext cx="99853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iconsel_repIconKat11_ctl19_imgIcon" descr="{ENDE}"/>
            <p:cNvPicPr>
              <a:picLocks noChangeAspect="1" noChangeArrowheads="1"/>
            </p:cNvPicPr>
            <p:nvPr/>
          </p:nvPicPr>
          <p:blipFill>
            <a:blip r:embed="rId229" r:link="rId230" cstate="print">
              <a:extLst>
                <a:ext uri="{28A0092B-C50C-407E-A947-70E740481C1C}">
                  <a14:useLocalDpi xmlns:a14="http://schemas.microsoft.com/office/drawing/2010/main" val="0"/>
                </a:ext>
              </a:extLst>
            </a:blip>
            <a:srcRect/>
            <a:stretch>
              <a:fillRect/>
            </a:stretch>
          </p:blipFill>
          <p:spPr bwMode="auto">
            <a:xfrm>
              <a:off x="2555875" y="4406900"/>
              <a:ext cx="99853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iconsel_repIconKat11_ctl20_imgIcon" descr="{PFEIL: 8704}"/>
            <p:cNvPicPr>
              <a:picLocks noChangeAspect="1" noChangeArrowheads="1"/>
            </p:cNvPicPr>
            <p:nvPr/>
          </p:nvPicPr>
          <p:blipFill>
            <a:blip r:embed="rId231" r:link="rId232" cstate="print">
              <a:extLst>
                <a:ext uri="{28A0092B-C50C-407E-A947-70E740481C1C}">
                  <a14:useLocalDpi xmlns:a14="http://schemas.microsoft.com/office/drawing/2010/main" val="0"/>
                </a:ext>
              </a:extLst>
            </a:blip>
            <a:srcRect/>
            <a:stretch>
              <a:fillRect/>
            </a:stretch>
          </p:blipFill>
          <p:spPr bwMode="auto">
            <a:xfrm>
              <a:off x="2555875" y="5168900"/>
              <a:ext cx="99853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iconsel_repIconKat11_ctl21_imgIcon" descr="ausgenommen Ladet&amp;#228;tigkeit"/>
            <p:cNvPicPr>
              <a:picLocks noChangeAspect="1" noChangeArrowheads="1"/>
            </p:cNvPicPr>
            <p:nvPr/>
          </p:nvPicPr>
          <p:blipFill>
            <a:blip r:embed="rId233" r:link="rId234" cstate="print">
              <a:extLst>
                <a:ext uri="{28A0092B-C50C-407E-A947-70E740481C1C}">
                  <a14:useLocalDpi xmlns:a14="http://schemas.microsoft.com/office/drawing/2010/main" val="0"/>
                </a:ext>
              </a:extLst>
            </a:blip>
            <a:srcRect/>
            <a:stretch>
              <a:fillRect/>
            </a:stretch>
          </p:blipFill>
          <p:spPr bwMode="auto">
            <a:xfrm>
              <a:off x="7092950" y="1916113"/>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iconsel_repIconKat11_ctl22_imgIcon" descr="ausgenommen Zustelldienste"/>
            <p:cNvPicPr>
              <a:picLocks noChangeAspect="1" noChangeArrowheads="1"/>
            </p:cNvPicPr>
            <p:nvPr/>
          </p:nvPicPr>
          <p:blipFill>
            <a:blip r:embed="rId235" r:link="rId236" cstate="print">
              <a:extLst>
                <a:ext uri="{28A0092B-C50C-407E-A947-70E740481C1C}">
                  <a14:useLocalDpi xmlns:a14="http://schemas.microsoft.com/office/drawing/2010/main" val="0"/>
                </a:ext>
              </a:extLst>
            </a:blip>
            <a:srcRect/>
            <a:stretch>
              <a:fillRect/>
            </a:stretch>
          </p:blipFill>
          <p:spPr bwMode="auto">
            <a:xfrm>
              <a:off x="7092950" y="2573338"/>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iconsel_repIconKat11_ctl23_imgIcon" descr="2X"/>
            <p:cNvPicPr>
              <a:picLocks noChangeAspect="1" noChangeArrowheads="1"/>
            </p:cNvPicPr>
            <p:nvPr/>
          </p:nvPicPr>
          <p:blipFill>
            <a:blip r:embed="rId237" r:link="rId238" cstate="print">
              <a:extLst>
                <a:ext uri="{28A0092B-C50C-407E-A947-70E740481C1C}">
                  <a14:useLocalDpi xmlns:a14="http://schemas.microsoft.com/office/drawing/2010/main" val="0"/>
                </a:ext>
              </a:extLst>
            </a:blip>
            <a:srcRect/>
            <a:stretch>
              <a:fillRect/>
            </a:stretch>
          </p:blipFill>
          <p:spPr bwMode="auto">
            <a:xfrm>
              <a:off x="7092950" y="3230563"/>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iconsel_repIconKat11_ctl24_imgIcon" descr="Zufahrt gestattet"/>
            <p:cNvPicPr>
              <a:picLocks noChangeAspect="1" noChangeArrowheads="1"/>
            </p:cNvPicPr>
            <p:nvPr/>
          </p:nvPicPr>
          <p:blipFill>
            <a:blip r:embed="rId239" r:link="rId240" cstate="print">
              <a:extLst>
                <a:ext uri="{28A0092B-C50C-407E-A947-70E740481C1C}">
                  <a14:useLocalDpi xmlns:a14="http://schemas.microsoft.com/office/drawing/2010/main" val="0"/>
                </a:ext>
              </a:extLst>
            </a:blip>
            <a:srcRect/>
            <a:stretch>
              <a:fillRect/>
            </a:stretch>
          </p:blipFill>
          <p:spPr bwMode="auto">
            <a:xfrm>
              <a:off x="7092950" y="3887788"/>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iconsel_repIconKat11_ctl25_imgIcon" descr="Ausfahrt freihalten"/>
            <p:cNvPicPr>
              <a:picLocks noChangeAspect="1" noChangeArrowheads="1"/>
            </p:cNvPicPr>
            <p:nvPr/>
          </p:nvPicPr>
          <p:blipFill>
            <a:blip r:embed="rId241" r:link="rId242" cstate="print">
              <a:extLst>
                <a:ext uri="{28A0092B-C50C-407E-A947-70E740481C1C}">
                  <a14:useLocalDpi xmlns:a14="http://schemas.microsoft.com/office/drawing/2010/main" val="0"/>
                </a:ext>
              </a:extLst>
            </a:blip>
            <a:srcRect/>
            <a:stretch>
              <a:fillRect/>
            </a:stretch>
          </p:blipFill>
          <p:spPr bwMode="auto">
            <a:xfrm>
              <a:off x="7092950" y="4545013"/>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iconsel_repIconKat11_ctl26_imgIcon" descr="nur f&amp;#252;r LKW"/>
            <p:cNvPicPr>
              <a:picLocks noChangeAspect="1" noChangeArrowheads="1"/>
            </p:cNvPicPr>
            <p:nvPr/>
          </p:nvPicPr>
          <p:blipFill>
            <a:blip r:embed="rId243" r:link="rId244" cstate="print">
              <a:extLst>
                <a:ext uri="{28A0092B-C50C-407E-A947-70E740481C1C}">
                  <a14:useLocalDpi xmlns:a14="http://schemas.microsoft.com/office/drawing/2010/main" val="0"/>
                </a:ext>
              </a:extLst>
            </a:blip>
            <a:srcRect/>
            <a:stretch>
              <a:fillRect/>
            </a:stretch>
          </p:blipFill>
          <p:spPr bwMode="auto">
            <a:xfrm>
              <a:off x="7092950" y="5202238"/>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iconsel_repIconKat11_ctl27_imgIcon" descr="ausgenommen Anrainer"/>
            <p:cNvPicPr>
              <a:picLocks noChangeAspect="1" noChangeArrowheads="1"/>
            </p:cNvPicPr>
            <p:nvPr/>
          </p:nvPicPr>
          <p:blipFill>
            <a:blip r:embed="rId245" r:link="rId246" cstate="print">
              <a:extLst>
                <a:ext uri="{28A0092B-C50C-407E-A947-70E740481C1C}">
                  <a14:useLocalDpi xmlns:a14="http://schemas.microsoft.com/office/drawing/2010/main" val="0"/>
                </a:ext>
              </a:extLst>
            </a:blip>
            <a:srcRect/>
            <a:stretch>
              <a:fillRect/>
            </a:stretch>
          </p:blipFill>
          <p:spPr bwMode="auto">
            <a:xfrm>
              <a:off x="5580063" y="1916113"/>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iconsel_repIconKat11_ctl28_imgIcon" descr="ausgenommen Anrainerverkehr"/>
            <p:cNvPicPr>
              <a:picLocks noChangeAspect="1" noChangeArrowheads="1"/>
            </p:cNvPicPr>
            <p:nvPr/>
          </p:nvPicPr>
          <p:blipFill>
            <a:blip r:embed="rId247" r:link="rId248" cstate="print">
              <a:extLst>
                <a:ext uri="{28A0092B-C50C-407E-A947-70E740481C1C}">
                  <a14:useLocalDpi xmlns:a14="http://schemas.microsoft.com/office/drawing/2010/main" val="0"/>
                </a:ext>
              </a:extLst>
            </a:blip>
            <a:srcRect/>
            <a:stretch>
              <a:fillRect/>
            </a:stretch>
          </p:blipFill>
          <p:spPr bwMode="auto">
            <a:xfrm>
              <a:off x="5580063" y="2573338"/>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iconsel_repIconKat11_ctl29_imgIcon" descr="Anrainer frei"/>
            <p:cNvPicPr>
              <a:picLocks noChangeAspect="1" noChangeArrowheads="1"/>
            </p:cNvPicPr>
            <p:nvPr/>
          </p:nvPicPr>
          <p:blipFill>
            <a:blip r:embed="rId249" r:link="rId250" cstate="print">
              <a:extLst>
                <a:ext uri="{28A0092B-C50C-407E-A947-70E740481C1C}">
                  <a14:useLocalDpi xmlns:a14="http://schemas.microsoft.com/office/drawing/2010/main" val="0"/>
                </a:ext>
              </a:extLst>
            </a:blip>
            <a:srcRect/>
            <a:stretch>
              <a:fillRect/>
            </a:stretch>
          </p:blipFill>
          <p:spPr bwMode="auto">
            <a:xfrm>
              <a:off x="5580063" y="3230563"/>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iconsel_repIconKat11_ctl30_imgIcon" descr="ausgenommen Anliegerverkehr"/>
            <p:cNvPicPr>
              <a:picLocks noChangeAspect="1" noChangeArrowheads="1"/>
            </p:cNvPicPr>
            <p:nvPr/>
          </p:nvPicPr>
          <p:blipFill>
            <a:blip r:embed="rId251" r:link="rId252" cstate="print">
              <a:extLst>
                <a:ext uri="{28A0092B-C50C-407E-A947-70E740481C1C}">
                  <a14:useLocalDpi xmlns:a14="http://schemas.microsoft.com/office/drawing/2010/main" val="0"/>
                </a:ext>
              </a:extLst>
            </a:blip>
            <a:srcRect/>
            <a:stretch>
              <a:fillRect/>
            </a:stretch>
          </p:blipFill>
          <p:spPr bwMode="auto">
            <a:xfrm>
              <a:off x="5580063" y="3887788"/>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iconsel_repIconKat11_ctl31_imgIcon" descr="ausgenommen Zustelldienste und Anrainer"/>
            <p:cNvPicPr>
              <a:picLocks noChangeAspect="1" noChangeArrowheads="1"/>
            </p:cNvPicPr>
            <p:nvPr/>
          </p:nvPicPr>
          <p:blipFill>
            <a:blip r:embed="rId253" r:link="rId254" cstate="print">
              <a:extLst>
                <a:ext uri="{28A0092B-C50C-407E-A947-70E740481C1C}">
                  <a14:useLocalDpi xmlns:a14="http://schemas.microsoft.com/office/drawing/2010/main" val="0"/>
                </a:ext>
              </a:extLst>
            </a:blip>
            <a:srcRect/>
            <a:stretch>
              <a:fillRect/>
            </a:stretch>
          </p:blipFill>
          <p:spPr bwMode="auto">
            <a:xfrm>
              <a:off x="5580063" y="4545013"/>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iconsel_repIconKat11_ctl32_imgIcon" descr="ausgenommen Radfahrer"/>
            <p:cNvPicPr>
              <a:picLocks noChangeAspect="1" noChangeArrowheads="1"/>
            </p:cNvPicPr>
            <p:nvPr/>
          </p:nvPicPr>
          <p:blipFill>
            <a:blip r:embed="rId255" r:link="rId256" cstate="print">
              <a:extLst>
                <a:ext uri="{28A0092B-C50C-407E-A947-70E740481C1C}">
                  <a14:useLocalDpi xmlns:a14="http://schemas.microsoft.com/office/drawing/2010/main" val="0"/>
                </a:ext>
              </a:extLst>
            </a:blip>
            <a:srcRect/>
            <a:stretch>
              <a:fillRect/>
            </a:stretch>
          </p:blipFill>
          <p:spPr bwMode="auto">
            <a:xfrm>
              <a:off x="5580063" y="5202238"/>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iconsel_repIconKat11_ctl33_imgIcon" descr="ausgenommen Anrainerverkehr und Radfahrer"/>
            <p:cNvPicPr>
              <a:picLocks noChangeAspect="1" noChangeArrowheads="1"/>
            </p:cNvPicPr>
            <p:nvPr/>
          </p:nvPicPr>
          <p:blipFill>
            <a:blip r:embed="rId257" r:link="rId258" cstate="print">
              <a:extLst>
                <a:ext uri="{28A0092B-C50C-407E-A947-70E740481C1C}">
                  <a14:useLocalDpi xmlns:a14="http://schemas.microsoft.com/office/drawing/2010/main" val="0"/>
                </a:ext>
              </a:extLst>
            </a:blip>
            <a:srcRect/>
            <a:stretch>
              <a:fillRect/>
            </a:stretch>
          </p:blipFill>
          <p:spPr bwMode="auto">
            <a:xfrm>
              <a:off x="3924300" y="3860800"/>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iconsel_repIconKat11_ctl34_imgIcon" descr="ausgenommen Anrainer und Radfahrer"/>
            <p:cNvPicPr>
              <a:picLocks noChangeAspect="1" noChangeArrowheads="1"/>
            </p:cNvPicPr>
            <p:nvPr/>
          </p:nvPicPr>
          <p:blipFill>
            <a:blip r:embed="rId259" r:link="rId260" cstate="print">
              <a:extLst>
                <a:ext uri="{28A0092B-C50C-407E-A947-70E740481C1C}">
                  <a14:useLocalDpi xmlns:a14="http://schemas.microsoft.com/office/drawing/2010/main" val="0"/>
                </a:ext>
              </a:extLst>
            </a:blip>
            <a:srcRect/>
            <a:stretch>
              <a:fillRect/>
            </a:stretch>
          </p:blipFill>
          <p:spPr bwMode="auto">
            <a:xfrm>
              <a:off x="3924300" y="4518025"/>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iconsel_repIconKat11_ctl35_imgIcon" descr="ausgenommen Werksverkehr"/>
            <p:cNvPicPr>
              <a:picLocks noChangeAspect="1" noChangeArrowheads="1"/>
            </p:cNvPicPr>
            <p:nvPr/>
          </p:nvPicPr>
          <p:blipFill>
            <a:blip r:embed="rId261" r:link="rId262" cstate="print">
              <a:extLst>
                <a:ext uri="{28A0092B-C50C-407E-A947-70E740481C1C}">
                  <a14:useLocalDpi xmlns:a14="http://schemas.microsoft.com/office/drawing/2010/main" val="0"/>
                </a:ext>
              </a:extLst>
            </a:blip>
            <a:srcRect/>
            <a:stretch>
              <a:fillRect/>
            </a:stretch>
          </p:blipFill>
          <p:spPr bwMode="auto">
            <a:xfrm>
              <a:off x="3924300" y="5175250"/>
              <a:ext cx="1143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iconsel_repIconKat11_ctl00_imgIcon" descr="[Schnee oder Eis]"/>
            <p:cNvPicPr>
              <a:picLocks noChangeAspect="1" noChangeArrowheads="1"/>
            </p:cNvPicPr>
            <p:nvPr/>
          </p:nvPicPr>
          <p:blipFill>
            <a:blip r:embed="rId263" r:link="rId264" cstate="print">
              <a:extLst>
                <a:ext uri="{28A0092B-C50C-407E-A947-70E740481C1C}">
                  <a14:useLocalDpi xmlns:a14="http://schemas.microsoft.com/office/drawing/2010/main" val="0"/>
                </a:ext>
              </a:extLst>
            </a:blip>
            <a:srcRect/>
            <a:stretch>
              <a:fillRect/>
            </a:stretch>
          </p:blipFill>
          <p:spPr bwMode="auto">
            <a:xfrm>
              <a:off x="3851275" y="2420938"/>
              <a:ext cx="1143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iconsel_repIconKat11_ctl01_imgIcon" descr="[Regen]"/>
            <p:cNvPicPr>
              <a:picLocks noChangeAspect="1" noChangeArrowheads="1"/>
            </p:cNvPicPr>
            <p:nvPr/>
          </p:nvPicPr>
          <p:blipFill>
            <a:blip r:embed="rId265" r:link="rId266" cstate="print">
              <a:extLst>
                <a:ext uri="{28A0092B-C50C-407E-A947-70E740481C1C}">
                  <a14:useLocalDpi xmlns:a14="http://schemas.microsoft.com/office/drawing/2010/main" val="0"/>
                </a:ext>
              </a:extLst>
            </a:blip>
            <a:srcRect/>
            <a:stretch>
              <a:fillRect/>
            </a:stretch>
          </p:blipFill>
          <p:spPr bwMode="auto">
            <a:xfrm>
              <a:off x="3816350" y="1628775"/>
              <a:ext cx="1143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iconsel_repIconKat11_ctl02_imgIcon" descr="ausgenommen [Behinderte]"/>
            <p:cNvPicPr>
              <a:picLocks noChangeAspect="1" noChangeArrowheads="1"/>
            </p:cNvPicPr>
            <p:nvPr/>
          </p:nvPicPr>
          <p:blipFill>
            <a:blip r:embed="rId267" r:link="rId268" cstate="print">
              <a:extLst>
                <a:ext uri="{28A0092B-C50C-407E-A947-70E740481C1C}">
                  <a14:useLocalDpi xmlns:a14="http://schemas.microsoft.com/office/drawing/2010/main" val="0"/>
                </a:ext>
              </a:extLst>
            </a:blip>
            <a:srcRect/>
            <a:stretch>
              <a:fillRect/>
            </a:stretch>
          </p:blipFill>
          <p:spPr bwMode="auto">
            <a:xfrm>
              <a:off x="5543550" y="1125538"/>
              <a:ext cx="1143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iconsel_repIconKat11_ctl03_imgIcon" descr="augenommen [Zugmaschinen]"/>
            <p:cNvPicPr>
              <a:picLocks noChangeAspect="1" noChangeArrowheads="1"/>
            </p:cNvPicPr>
            <p:nvPr/>
          </p:nvPicPr>
          <p:blipFill>
            <a:blip r:embed="rId269" r:link="rId270" cstate="print">
              <a:extLst>
                <a:ext uri="{28A0092B-C50C-407E-A947-70E740481C1C}">
                  <a14:useLocalDpi xmlns:a14="http://schemas.microsoft.com/office/drawing/2010/main" val="0"/>
                </a:ext>
              </a:extLst>
            </a:blip>
            <a:srcRect/>
            <a:stretch>
              <a:fillRect/>
            </a:stretch>
          </p:blipFill>
          <p:spPr bwMode="auto">
            <a:xfrm>
              <a:off x="7056438" y="1125538"/>
              <a:ext cx="1143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iconsel_repIconKat11_ctl04_imgIcon" descr="[Abschleppzone]"/>
            <p:cNvPicPr>
              <a:picLocks noChangeAspect="1" noChangeArrowheads="1"/>
            </p:cNvPicPr>
            <p:nvPr/>
          </p:nvPicPr>
          <p:blipFill>
            <a:blip r:embed="rId271" r:link="rId272" cstate="print">
              <a:extLst>
                <a:ext uri="{28A0092B-C50C-407E-A947-70E740481C1C}">
                  <a14:useLocalDpi xmlns:a14="http://schemas.microsoft.com/office/drawing/2010/main" val="0"/>
                </a:ext>
              </a:extLst>
            </a:blip>
            <a:srcRect/>
            <a:stretch>
              <a:fillRect/>
            </a:stretch>
          </p:blipFill>
          <p:spPr bwMode="auto">
            <a:xfrm>
              <a:off x="2376488" y="1665288"/>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iconsel_repIconKat11_ctl05_imgIcon" descr="[VORRANG: 34850]"/>
            <p:cNvPicPr>
              <a:picLocks noChangeAspect="1" noChangeArrowheads="1"/>
            </p:cNvPicPr>
            <p:nvPr/>
          </p:nvPicPr>
          <p:blipFill>
            <a:blip r:embed="rId273" r:link="rId274" cstate="print">
              <a:extLst>
                <a:ext uri="{28A0092B-C50C-407E-A947-70E740481C1C}">
                  <a14:useLocalDpi xmlns:a14="http://schemas.microsoft.com/office/drawing/2010/main" val="0"/>
                </a:ext>
              </a:extLst>
            </a:blip>
            <a:srcRect/>
            <a:stretch>
              <a:fillRect/>
            </a:stretch>
          </p:blipFill>
          <p:spPr bwMode="auto">
            <a:xfrm>
              <a:off x="1295400" y="3500438"/>
              <a:ext cx="9731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iconsel_repIconKat11_ctl06_imgIcon" descr="[VORRANG: 32802]"/>
            <p:cNvPicPr>
              <a:picLocks noChangeAspect="1" noChangeArrowheads="1"/>
            </p:cNvPicPr>
            <p:nvPr/>
          </p:nvPicPr>
          <p:blipFill>
            <a:blip r:embed="rId275" r:link="rId276" cstate="print">
              <a:extLst>
                <a:ext uri="{28A0092B-C50C-407E-A947-70E740481C1C}">
                  <a14:useLocalDpi xmlns:a14="http://schemas.microsoft.com/office/drawing/2010/main" val="0"/>
                </a:ext>
              </a:extLst>
            </a:blip>
            <a:srcRect/>
            <a:stretch>
              <a:fillRect/>
            </a:stretch>
          </p:blipFill>
          <p:spPr bwMode="auto">
            <a:xfrm>
              <a:off x="215900" y="3536950"/>
              <a:ext cx="9715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iconsel_repIconKat11_ctl07_imgIcon" descr="[VORRANG: 33320]"/>
            <p:cNvPicPr>
              <a:picLocks noChangeAspect="1" noChangeArrowheads="1"/>
            </p:cNvPicPr>
            <p:nvPr/>
          </p:nvPicPr>
          <p:blipFill>
            <a:blip r:embed="rId277" r:link="rId278" cstate="print">
              <a:extLst>
                <a:ext uri="{28A0092B-C50C-407E-A947-70E740481C1C}">
                  <a14:useLocalDpi xmlns:a14="http://schemas.microsoft.com/office/drawing/2010/main" val="0"/>
                </a:ext>
              </a:extLst>
            </a:blip>
            <a:srcRect/>
            <a:stretch>
              <a:fillRect/>
            </a:stretch>
          </p:blipFill>
          <p:spPr bwMode="auto">
            <a:xfrm>
              <a:off x="431800" y="2636838"/>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iconsel_repIconKat11_ctl08_imgIcon" descr="[VORRANG: 2720]"/>
            <p:cNvPicPr>
              <a:picLocks noChangeAspect="1" noChangeArrowheads="1"/>
            </p:cNvPicPr>
            <p:nvPr/>
          </p:nvPicPr>
          <p:blipFill>
            <a:blip r:embed="rId279" r:link="rId280" cstate="print">
              <a:extLst>
                <a:ext uri="{28A0092B-C50C-407E-A947-70E740481C1C}">
                  <a14:useLocalDpi xmlns:a14="http://schemas.microsoft.com/office/drawing/2010/main" val="0"/>
                </a:ext>
              </a:extLst>
            </a:blip>
            <a:srcRect/>
            <a:stretch>
              <a:fillRect/>
            </a:stretch>
          </p:blipFill>
          <p:spPr bwMode="auto">
            <a:xfrm>
              <a:off x="1439863" y="2673350"/>
              <a:ext cx="7556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iconsel_repIconKat11_ctl09_imgIcon" descr="[VORRANG: 10370]"/>
            <p:cNvPicPr>
              <a:picLocks noChangeAspect="1" noChangeArrowheads="1"/>
            </p:cNvPicPr>
            <p:nvPr/>
          </p:nvPicPr>
          <p:blipFill>
            <a:blip r:embed="rId281" r:link="rId282" cstate="print">
              <a:extLst>
                <a:ext uri="{28A0092B-C50C-407E-A947-70E740481C1C}">
                  <a14:useLocalDpi xmlns:a14="http://schemas.microsoft.com/office/drawing/2010/main" val="0"/>
                </a:ext>
              </a:extLst>
            </a:blip>
            <a:srcRect/>
            <a:stretch>
              <a:fillRect/>
            </a:stretch>
          </p:blipFill>
          <p:spPr bwMode="auto">
            <a:xfrm>
              <a:off x="395288" y="1736725"/>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 name="Picture 2"/>
          <p:cNvPicPr>
            <a:picLocks noChangeAspect="1" noChangeArrowheads="1"/>
          </p:cNvPicPr>
          <p:nvPr/>
        </p:nvPicPr>
        <p:blipFill>
          <a:blip r:embed="rId283">
            <a:extLst>
              <a:ext uri="{28A0092B-C50C-407E-A947-70E740481C1C}">
                <a14:useLocalDpi xmlns:a14="http://schemas.microsoft.com/office/drawing/2010/main" val="0"/>
              </a:ext>
            </a:extLst>
          </a:blip>
          <a:srcRect l="27737" t="12146" r="26897" b="61890"/>
          <a:stretch>
            <a:fillRect/>
          </a:stretch>
        </p:blipFill>
        <p:spPr bwMode="auto">
          <a:xfrm>
            <a:off x="5240374" y="3212976"/>
            <a:ext cx="3755843" cy="202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feld 1"/>
          <p:cNvSpPr txBox="1">
            <a:spLocks noChangeArrowheads="1"/>
          </p:cNvSpPr>
          <p:nvPr/>
        </p:nvSpPr>
        <p:spPr bwMode="auto">
          <a:xfrm>
            <a:off x="5913729" y="4996565"/>
            <a:ext cx="3139481" cy="1077218"/>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AT" sz="1600" dirty="0">
                <a:solidFill>
                  <a:srgbClr val="75726D"/>
                </a:solidFill>
                <a:latin typeface="Verdana" pitchFamily="34" charset="0"/>
                <a:ea typeface="Verdana" pitchFamily="34" charset="0"/>
                <a:cs typeface="Verdana" pitchFamily="34" charset="0"/>
              </a:rPr>
              <a:t>Die Behörde kann mit dem Maßnahmenassistent 140 verschiedene STVO Maßnahmen treffen</a:t>
            </a:r>
            <a:endParaRPr lang="de-DE" sz="1600" dirty="0">
              <a:solidFill>
                <a:srgbClr val="75726D"/>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276845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Inhaltsplatzhalter 1"/>
          <p:cNvSpPr>
            <a:spLocks noGrp="1"/>
          </p:cNvSpPr>
          <p:nvPr>
            <p:ph idx="1"/>
          </p:nvPr>
        </p:nvSpPr>
        <p:spPr>
          <a:xfrm>
            <a:off x="395536" y="692696"/>
            <a:ext cx="8229600" cy="5472608"/>
          </a:xfrm>
        </p:spPr>
        <p:txBody>
          <a:bodyPr/>
          <a:lstStyle/>
          <a:p>
            <a:pPr marL="0" indent="0">
              <a:buNone/>
            </a:pPr>
            <a:endParaRPr lang="de-AT" dirty="0"/>
          </a:p>
          <a:p>
            <a:r>
              <a:rPr lang="de-AT" dirty="0" smtClean="0"/>
              <a:t>Aufgrabungskoordinierung</a:t>
            </a:r>
            <a:endParaRPr lang="de-DE" dirty="0"/>
          </a:p>
          <a:p>
            <a:r>
              <a:rPr lang="de-AT" dirty="0" smtClean="0"/>
              <a:t>Baustellenmanagement §90</a:t>
            </a:r>
          </a:p>
          <a:p>
            <a:r>
              <a:rPr lang="de-DE" dirty="0" smtClean="0"/>
              <a:t>Unfalldatenmanagement (UDM)</a:t>
            </a:r>
          </a:p>
          <a:p>
            <a:r>
              <a:rPr lang="de-DE" dirty="0" smtClean="0"/>
              <a:t>Straßenerhaltung</a:t>
            </a:r>
          </a:p>
          <a:p>
            <a:endParaRPr lang="de-DE" dirty="0"/>
          </a:p>
          <a:p>
            <a:r>
              <a:rPr lang="de-DE" dirty="0" smtClean="0"/>
              <a:t>Generell: Verwaltung von Daten die einen Straßenbezug haben</a:t>
            </a:r>
            <a:r>
              <a:rPr lang="de-DE" dirty="0"/>
              <a:t/>
            </a:r>
            <a:br>
              <a:rPr lang="de-DE" dirty="0"/>
            </a:br>
            <a:r>
              <a:rPr lang="de-DE" dirty="0"/>
              <a:t/>
            </a:r>
            <a:br>
              <a:rPr lang="de-DE" dirty="0"/>
            </a:br>
            <a:endParaRPr lang="de-AT" dirty="0" smtClean="0"/>
          </a:p>
        </p:txBody>
      </p:sp>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32015C4-5E52-41FC-B7F6-965F1C70785C}" type="datetime1">
              <a:rPr lang="de-AT" smtClean="0">
                <a:solidFill>
                  <a:prstClr val="white"/>
                </a:solidFill>
                <a:latin typeface="Verdana" pitchFamily="34" charset="0"/>
              </a:rPr>
              <a:pPr eaLnBrk="1" fontAlgn="base" hangingPunct="1">
                <a:spcBef>
                  <a:spcPct val="0"/>
                </a:spcBef>
                <a:spcAft>
                  <a:spcPct val="0"/>
                </a:spcAft>
              </a:pPr>
              <a:t>20.03.2014</a:t>
            </a:fld>
            <a:endParaRPr lang="de-AT" smtClean="0">
              <a:solidFill>
                <a:prstClr val="white"/>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prstClr val="white"/>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F0136FDE-4254-4C95-8105-129A4CD1643C}" type="slidenum">
              <a:rPr lang="de-AT" smtClean="0">
                <a:solidFill>
                  <a:prstClr val="white"/>
                </a:solidFill>
                <a:latin typeface="Verdana" pitchFamily="34" charset="0"/>
              </a:rPr>
              <a:pPr eaLnBrk="1" fontAlgn="base" hangingPunct="1">
                <a:spcBef>
                  <a:spcPct val="0"/>
                </a:spcBef>
                <a:spcAft>
                  <a:spcPct val="0"/>
                </a:spcAft>
              </a:pPr>
              <a:t>39</a:t>
            </a:fld>
            <a:endParaRPr lang="de-AT" smtClean="0">
              <a:solidFill>
                <a:prstClr val="white"/>
              </a:solidFill>
              <a:latin typeface="Verdana" pitchFamily="34" charset="0"/>
            </a:endParaRPr>
          </a:p>
        </p:txBody>
      </p:sp>
      <p:sp>
        <p:nvSpPr>
          <p:cNvPr id="12294" name="Textfeld 1"/>
          <p:cNvSpPr txBox="1">
            <a:spLocks noChangeArrowheads="1"/>
          </p:cNvSpPr>
          <p:nvPr/>
        </p:nvSpPr>
        <p:spPr bwMode="auto">
          <a:xfrm>
            <a:off x="282920"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a:solidFill>
                  <a:srgbClr val="75726D"/>
                </a:solidFill>
                <a:latin typeface="Verdana" pitchFamily="34" charset="0"/>
              </a:rPr>
              <a:t>Beispiele von Anwendungen</a:t>
            </a:r>
            <a:endParaRPr lang="de-AT" sz="2400" b="1" dirty="0">
              <a:solidFill>
                <a:srgbClr val="75726D"/>
              </a:solidFill>
              <a:latin typeface="Verdana" pitchFamily="34" charset="0"/>
            </a:endParaRPr>
          </a:p>
        </p:txBody>
      </p:sp>
    </p:spTree>
    <p:extLst>
      <p:ext uri="{BB962C8B-B14F-4D97-AF65-F5344CB8AC3E}">
        <p14:creationId xmlns:p14="http://schemas.microsoft.com/office/powerpoint/2010/main" val="721960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832015C4-5E52-41FC-B7F6-965F1C70785C}"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F0136FDE-4254-4C95-8105-129A4CD1643C}" type="slidenum">
              <a:rPr lang="de-AT" smtClean="0">
                <a:solidFill>
                  <a:schemeClr val="bg1"/>
                </a:solidFill>
                <a:latin typeface="Verdana" pitchFamily="34" charset="0"/>
              </a:rPr>
              <a:pPr eaLnBrk="1" fontAlgn="base" hangingPunct="1">
                <a:spcBef>
                  <a:spcPct val="0"/>
                </a:spcBef>
                <a:spcAft>
                  <a:spcPct val="0"/>
                </a:spcAft>
              </a:pPr>
              <a:t>4</a:t>
            </a:fld>
            <a:endParaRPr lang="de-AT" dirty="0" smtClean="0">
              <a:solidFill>
                <a:schemeClr val="bg1"/>
              </a:solidFill>
              <a:latin typeface="Verdana" pitchFamily="34" charset="0"/>
            </a:endParaRPr>
          </a:p>
        </p:txBody>
      </p:sp>
      <p:sp>
        <p:nvSpPr>
          <p:cNvPr id="12294" name="Textfeld 1"/>
          <p:cNvSpPr txBox="1">
            <a:spLocks noChangeArrowheads="1"/>
          </p:cNvSpPr>
          <p:nvPr/>
        </p:nvSpPr>
        <p:spPr bwMode="auto">
          <a:xfrm>
            <a:off x="0" y="115888"/>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ARGE </a:t>
            </a:r>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a:t>
            </a:r>
            <a:r>
              <a:rPr lang="de-DE" sz="2200" b="1" dirty="0">
                <a:solidFill>
                  <a:srgbClr val="75726D"/>
                </a:solidFill>
                <a:latin typeface="Verdana" pitchFamily="34" charset="0"/>
              </a:rPr>
              <a:t>Auftraggeber und Projektpartner</a:t>
            </a:r>
            <a:endParaRPr lang="de-AT" sz="2200" b="1" dirty="0">
              <a:solidFill>
                <a:srgbClr val="75726D"/>
              </a:solidFill>
              <a:latin typeface="Verdana" pitchFamily="34" charset="0"/>
            </a:endParaRPr>
          </a:p>
        </p:txBody>
      </p:sp>
      <p:sp>
        <p:nvSpPr>
          <p:cNvPr id="8" name="Inhaltsplatzhalter 8"/>
          <p:cNvSpPr>
            <a:spLocks noGrp="1"/>
          </p:cNvSpPr>
          <p:nvPr>
            <p:ph sz="half" idx="4294967295"/>
          </p:nvPr>
        </p:nvSpPr>
        <p:spPr>
          <a:xfrm>
            <a:off x="0" y="998112"/>
            <a:ext cx="8712968" cy="4965476"/>
          </a:xfrm>
          <a:prstGeom prst="rect">
            <a:avLst/>
          </a:prstGeom>
        </p:spPr>
        <p:txBody>
          <a:bodyPr/>
          <a:lstStyle/>
          <a:p>
            <a:r>
              <a:rPr lang="de-AT" sz="2200" b="1" dirty="0"/>
              <a:t>Auftraggeber</a:t>
            </a:r>
          </a:p>
          <a:p>
            <a:pPr lvl="1"/>
            <a:r>
              <a:rPr lang="de-AT" b="1" dirty="0"/>
              <a:t>Amt der NÖ Landesregierung</a:t>
            </a:r>
            <a:r>
              <a:rPr lang="de-AT" dirty="0"/>
              <a:t/>
            </a:r>
            <a:br>
              <a:rPr lang="de-AT" dirty="0"/>
            </a:br>
            <a:r>
              <a:rPr lang="de-AT" dirty="0"/>
              <a:t>Abteilung Gesamtverkehrsangelegenheiten</a:t>
            </a:r>
          </a:p>
          <a:p>
            <a:pPr lvl="1"/>
            <a:r>
              <a:rPr lang="de-AT" b="1" dirty="0"/>
              <a:t>Projektleitung und </a:t>
            </a:r>
            <a:r>
              <a:rPr lang="de-AT" b="1" dirty="0" smtClean="0"/>
              <a:t>Abwicklungsstelle </a:t>
            </a:r>
          </a:p>
          <a:p>
            <a:pPr marL="457200" lvl="1" indent="0">
              <a:buNone/>
            </a:pPr>
            <a:r>
              <a:rPr lang="de-AT" dirty="0" smtClean="0"/>
              <a:t>   Verkehrsverbund </a:t>
            </a:r>
            <a:r>
              <a:rPr lang="de-AT" dirty="0"/>
              <a:t>Ost-Region (VOR) </a:t>
            </a:r>
            <a:r>
              <a:rPr lang="de-AT" dirty="0" smtClean="0"/>
              <a:t>GmbH</a:t>
            </a:r>
          </a:p>
          <a:p>
            <a:pPr marL="457200" lvl="1" indent="0">
              <a:buNone/>
            </a:pPr>
            <a:r>
              <a:rPr lang="de-AT" dirty="0"/>
              <a:t> </a:t>
            </a:r>
            <a:r>
              <a:rPr lang="de-AT" dirty="0" smtClean="0"/>
              <a:t>  ITS </a:t>
            </a:r>
            <a:r>
              <a:rPr lang="de-AT" dirty="0"/>
              <a:t>Vienna Region</a:t>
            </a:r>
          </a:p>
          <a:p>
            <a:pPr marL="457200" lvl="1" indent="0">
              <a:buNone/>
            </a:pPr>
            <a:endParaRPr lang="de-AT" sz="1000" dirty="0" smtClean="0"/>
          </a:p>
          <a:p>
            <a:r>
              <a:rPr lang="de-AT" sz="2200" b="1" dirty="0" smtClean="0"/>
              <a:t>Projektpartner</a:t>
            </a:r>
            <a:endParaRPr lang="de-AT" sz="2200" dirty="0" smtClean="0"/>
          </a:p>
          <a:p>
            <a:pPr lvl="1"/>
            <a:r>
              <a:rPr lang="de-AT" dirty="0" smtClean="0"/>
              <a:t>EVN </a:t>
            </a:r>
            <a:r>
              <a:rPr lang="de-AT" dirty="0"/>
              <a:t>Geoinfo GmbH</a:t>
            </a:r>
          </a:p>
          <a:p>
            <a:pPr lvl="1"/>
            <a:r>
              <a:rPr lang="de-AT" dirty="0"/>
              <a:t>PRISMA </a:t>
            </a:r>
            <a:r>
              <a:rPr lang="de-AT" dirty="0" err="1"/>
              <a:t>solutions</a:t>
            </a:r>
            <a:r>
              <a:rPr lang="de-AT" dirty="0"/>
              <a:t> EDV-Dienstleistungen GmbH</a:t>
            </a:r>
          </a:p>
          <a:p>
            <a:pPr lvl="1"/>
            <a:r>
              <a:rPr lang="de-AT" dirty="0" err="1"/>
              <a:t>GeoMarketing</a:t>
            </a:r>
            <a:r>
              <a:rPr lang="de-AT" dirty="0"/>
              <a:t> </a:t>
            </a:r>
            <a:r>
              <a:rPr lang="de-AT" dirty="0" err="1"/>
              <a:t>Datenverarbeitungs</a:t>
            </a:r>
            <a:r>
              <a:rPr lang="de-AT" dirty="0"/>
              <a:t> </a:t>
            </a:r>
            <a:r>
              <a:rPr lang="de-AT" dirty="0" smtClean="0"/>
              <a:t>&amp;</a:t>
            </a:r>
          </a:p>
          <a:p>
            <a:pPr marL="457200" lvl="1" indent="0">
              <a:buNone/>
            </a:pPr>
            <a:r>
              <a:rPr lang="de-AT" dirty="0"/>
              <a:t> </a:t>
            </a:r>
            <a:r>
              <a:rPr lang="de-AT" dirty="0" smtClean="0"/>
              <a:t>  </a:t>
            </a:r>
            <a:r>
              <a:rPr lang="de-AT" dirty="0" err="1" smtClean="0"/>
              <a:t>Dienstleistungs</a:t>
            </a:r>
            <a:r>
              <a:rPr lang="de-AT" dirty="0" smtClean="0"/>
              <a:t> </a:t>
            </a:r>
            <a:r>
              <a:rPr lang="de-AT" dirty="0"/>
              <a:t>GmbH</a:t>
            </a:r>
          </a:p>
          <a:p>
            <a:pPr marL="457200" lvl="1" indent="0">
              <a:buNone/>
            </a:pPr>
            <a:endParaRPr lang="de-AT" dirty="0" smtClean="0"/>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1363" y="1556792"/>
            <a:ext cx="763322" cy="94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U:\PR\Logos\Logos ITS Vienna Region\logo_its_stand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235" y="3310909"/>
            <a:ext cx="1800200" cy="3398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Y:\Logos, Symbole, Icons\VOR Logo Neu 10_2008\logo mit ellipse und schrif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0589" y="2636482"/>
            <a:ext cx="864096" cy="5752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VN_Geoinfo_rot t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1527" y="4064232"/>
            <a:ext cx="750034" cy="51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Prismasolutions_rgb_70dp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0939" y="4581128"/>
            <a:ext cx="471211" cy="6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eomarket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16335" y="5291790"/>
            <a:ext cx="806127" cy="43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39180996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schemeClr val="bg1"/>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40</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Vorteile für Gemeinden</a:t>
            </a:r>
            <a:endParaRPr lang="de-AT" sz="2400" b="1" dirty="0">
              <a:solidFill>
                <a:srgbClr val="75726D"/>
              </a:solidFill>
              <a:latin typeface="Verdana" pitchFamily="34" charset="0"/>
            </a:endParaRPr>
          </a:p>
        </p:txBody>
      </p:sp>
      <p:pic>
        <p:nvPicPr>
          <p:cNvPr id="327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1484784"/>
            <a:ext cx="1042609"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Inhaltsplatzhalter 1"/>
          <p:cNvSpPr>
            <a:spLocks noGrp="1"/>
          </p:cNvSpPr>
          <p:nvPr>
            <p:ph idx="1"/>
          </p:nvPr>
        </p:nvSpPr>
        <p:spPr>
          <a:xfrm>
            <a:off x="360000" y="1052736"/>
            <a:ext cx="8229600" cy="4525963"/>
          </a:xfrm>
        </p:spPr>
        <p:txBody>
          <a:bodyPr/>
          <a:lstStyle/>
          <a:p>
            <a:pPr lvl="0"/>
            <a:r>
              <a:rPr lang="de-AT" sz="2400" dirty="0"/>
              <a:t>Verbesserter Adressdatenbestand für GWR online</a:t>
            </a:r>
          </a:p>
          <a:p>
            <a:endParaRPr lang="de-AT" sz="2400" dirty="0" smtClean="0"/>
          </a:p>
          <a:p>
            <a:pPr lvl="1"/>
            <a:r>
              <a:rPr lang="de-AT" dirty="0" smtClean="0"/>
              <a:t>Viele Fehler stammen aus Erstimport</a:t>
            </a:r>
            <a:endParaRPr lang="de-AT" dirty="0"/>
          </a:p>
          <a:p>
            <a:pPr lvl="1"/>
            <a:r>
              <a:rPr lang="de-AT" dirty="0" smtClean="0"/>
              <a:t>Automatisiertes Auffinden von</a:t>
            </a:r>
          </a:p>
          <a:p>
            <a:pPr lvl="2"/>
            <a:r>
              <a:rPr lang="de-AT" dirty="0" smtClean="0"/>
              <a:t>Lageungenauigkeiten (Adresse außerhalb des Grundstücks)</a:t>
            </a:r>
          </a:p>
          <a:p>
            <a:pPr lvl="2"/>
            <a:r>
              <a:rPr lang="de-AT" dirty="0" smtClean="0"/>
              <a:t>Inkonsistenzen (mehrere Adressen mit identer Koordinate)</a:t>
            </a:r>
          </a:p>
          <a:p>
            <a:pPr lvl="1"/>
            <a:r>
              <a:rPr lang="de-AT" dirty="0" smtClean="0"/>
              <a:t>Korrektur durch ARGE </a:t>
            </a:r>
            <a:r>
              <a:rPr lang="de-AT" dirty="0" err="1" smtClean="0"/>
              <a:t>GIP.nö</a:t>
            </a:r>
            <a:r>
              <a:rPr lang="de-AT" dirty="0" smtClean="0"/>
              <a:t> </a:t>
            </a:r>
            <a:r>
              <a:rPr lang="de-AT" dirty="0" smtClean="0">
                <a:sym typeface="Wingdings"/>
              </a:rPr>
              <a:t> </a:t>
            </a:r>
            <a:r>
              <a:rPr lang="de-AT" dirty="0" smtClean="0"/>
              <a:t>mit Erlaubnis der Gemeinde </a:t>
            </a:r>
            <a:r>
              <a:rPr lang="de-AT" dirty="0" err="1" smtClean="0"/>
              <a:t>rückspielen</a:t>
            </a:r>
            <a:r>
              <a:rPr lang="de-AT" dirty="0" smtClean="0"/>
              <a:t> in das GWR</a:t>
            </a:r>
          </a:p>
        </p:txBody>
      </p:sp>
    </p:spTree>
    <p:extLst>
      <p:ext uri="{BB962C8B-B14F-4D97-AF65-F5344CB8AC3E}">
        <p14:creationId xmlns:p14="http://schemas.microsoft.com/office/powerpoint/2010/main" val="29985210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2292"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schemeClr val="bg1"/>
                </a:solidFill>
                <a:latin typeface="Verdana" pitchFamily="34" charset="0"/>
              </a:rPr>
              <a:t>Mag. Roman Dangl</a:t>
            </a:r>
          </a:p>
        </p:txBody>
      </p:sp>
      <p:sp>
        <p:nvSpPr>
          <p:cNvPr id="12293"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41</a:t>
            </a:fld>
            <a:endParaRPr lang="de-AT" smtClean="0">
              <a:solidFill>
                <a:schemeClr val="bg1"/>
              </a:solidFill>
              <a:latin typeface="Verdana" pitchFamily="34" charset="0"/>
            </a:endParaRPr>
          </a:p>
        </p:txBody>
      </p:sp>
      <p:sp>
        <p:nvSpPr>
          <p:cNvPr id="12294"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smtClean="0">
                <a:solidFill>
                  <a:srgbClr val="75726D"/>
                </a:solidFill>
                <a:latin typeface="Verdana" pitchFamily="34" charset="0"/>
              </a:rPr>
              <a:t>Vorteile für Gemeinden</a:t>
            </a:r>
            <a:endParaRPr lang="de-AT" sz="2400" b="1" dirty="0">
              <a:solidFill>
                <a:srgbClr val="75726D"/>
              </a:solidFill>
              <a:latin typeface="Verdana" pitchFamily="34" charset="0"/>
            </a:endParaRPr>
          </a:p>
        </p:txBody>
      </p:sp>
      <p:pic>
        <p:nvPicPr>
          <p:cNvPr id="327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301" t="19359" r="18271"/>
          <a:stretch/>
        </p:blipFill>
        <p:spPr bwMode="auto">
          <a:xfrm>
            <a:off x="520308" y="836712"/>
            <a:ext cx="7364060"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1658" y="980728"/>
            <a:ext cx="1042609"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uppieren 8"/>
          <p:cNvGrpSpPr/>
          <p:nvPr/>
        </p:nvGrpSpPr>
        <p:grpSpPr>
          <a:xfrm>
            <a:off x="4788024" y="3645024"/>
            <a:ext cx="1656184" cy="1296144"/>
            <a:chOff x="4788024" y="3645024"/>
            <a:chExt cx="1656184" cy="1296144"/>
          </a:xfrm>
        </p:grpSpPr>
        <p:cxnSp>
          <p:nvCxnSpPr>
            <p:cNvPr id="3" name="Gerade Verbindung mit Pfeil 2"/>
            <p:cNvCxnSpPr/>
            <p:nvPr/>
          </p:nvCxnSpPr>
          <p:spPr>
            <a:xfrm>
              <a:off x="4932040" y="3645024"/>
              <a:ext cx="1512168" cy="12961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4932040" y="3645024"/>
              <a:ext cx="1080120" cy="115212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4932040" y="3667869"/>
              <a:ext cx="648072" cy="98526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4962128" y="3728454"/>
              <a:ext cx="185936" cy="92468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4788024" y="3698161"/>
              <a:ext cx="161342" cy="73895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182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umsplatzhalter 1"/>
          <p:cNvSpPr txBox="1">
            <a:spLocks/>
          </p:cNvSpPr>
          <p:nvPr/>
        </p:nvSpPr>
        <p:spPr bwMode="auto">
          <a:xfrm>
            <a:off x="395288" y="6381750"/>
            <a:ext cx="835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0"/>
              </a:spcBef>
              <a:buClrTx/>
              <a:buFontTx/>
              <a:buNone/>
            </a:pPr>
            <a:r>
              <a:rPr lang="de-DE" altLang="de-DE" sz="1800">
                <a:solidFill>
                  <a:srgbClr val="FFFFFF"/>
                </a:solidFill>
                <a:latin typeface="Calibri" pitchFamily="34" charset="0"/>
                <a:cs typeface="Arial" charset="0"/>
              </a:rPr>
              <a:t>10.Dezember  2013                                 WS Städtebund		           Wien</a:t>
            </a:r>
            <a:endParaRPr lang="de-AT" altLang="de-DE" sz="1800">
              <a:solidFill>
                <a:srgbClr val="FFFFFF"/>
              </a:solidFill>
              <a:latin typeface="Calibri" pitchFamily="34" charset="0"/>
              <a:cs typeface="Arial" charset="0"/>
            </a:endParaRPr>
          </a:p>
        </p:txBody>
      </p:sp>
      <p:sp>
        <p:nvSpPr>
          <p:cNvPr id="41987" name="AutoShape 5"/>
          <p:cNvSpPr>
            <a:spLocks noChangeArrowheads="1"/>
          </p:cNvSpPr>
          <p:nvPr/>
        </p:nvSpPr>
        <p:spPr bwMode="auto">
          <a:xfrm>
            <a:off x="112713" y="1879600"/>
            <a:ext cx="3124200" cy="2941638"/>
          </a:xfrm>
          <a:prstGeom prst="flowChartAlternateProcess">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0"/>
              </a:spcBef>
              <a:buClrTx/>
              <a:buFontTx/>
              <a:buNone/>
            </a:pPr>
            <a:endParaRPr lang="de-AT" altLang="de-DE" sz="1800">
              <a:solidFill>
                <a:srgbClr val="000000"/>
              </a:solidFill>
              <a:latin typeface="Calibri" pitchFamily="34" charset="0"/>
              <a:cs typeface="Arial" charset="0"/>
            </a:endParaRPr>
          </a:p>
        </p:txBody>
      </p:sp>
      <p:pic>
        <p:nvPicPr>
          <p:cNvPr id="41988" name="Picture 17" descr="gip-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2054225"/>
            <a:ext cx="78898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8" descr="gip gv-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5" y="2054225"/>
            <a:ext cx="7889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19"/>
          <p:cNvSpPr txBox="1">
            <a:spLocks noChangeArrowheads="1"/>
          </p:cNvSpPr>
          <p:nvPr/>
        </p:nvSpPr>
        <p:spPr bwMode="auto">
          <a:xfrm>
            <a:off x="396875" y="2652713"/>
            <a:ext cx="2566988" cy="2889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algn="ctr" eaLnBrk="1" hangingPunct="1">
              <a:spcBef>
                <a:spcPct val="50000"/>
              </a:spcBef>
              <a:buClrTx/>
              <a:buFontTx/>
              <a:buNone/>
            </a:pPr>
            <a:r>
              <a:rPr lang="de-DE" altLang="de-DE" sz="1000" b="1">
                <a:solidFill>
                  <a:srgbClr val="000000"/>
                </a:solidFill>
                <a:latin typeface="Calibri" pitchFamily="34" charset="0"/>
                <a:cs typeface="Arial" charset="0"/>
              </a:rPr>
              <a:t>Graphenintegrationsplattform</a:t>
            </a:r>
            <a:endParaRPr lang="de-AT" altLang="de-DE" sz="1000" b="1">
              <a:solidFill>
                <a:srgbClr val="000000"/>
              </a:solidFill>
              <a:latin typeface="Calibri" pitchFamily="34" charset="0"/>
              <a:cs typeface="Arial" charset="0"/>
            </a:endParaRPr>
          </a:p>
        </p:txBody>
      </p:sp>
      <p:pic>
        <p:nvPicPr>
          <p:cNvPr id="41991" name="Picture 21" descr="gip-at b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3109913"/>
            <a:ext cx="15509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0" name="Gruppieren 3"/>
          <p:cNvGrpSpPr>
            <a:grpSpLocks/>
          </p:cNvGrpSpPr>
          <p:nvPr/>
        </p:nvGrpSpPr>
        <p:grpSpPr bwMode="auto">
          <a:xfrm>
            <a:off x="3535363" y="57150"/>
            <a:ext cx="3829050" cy="1500188"/>
            <a:chOff x="3535363" y="57150"/>
            <a:chExt cx="3829050" cy="1500188"/>
          </a:xfrm>
        </p:grpSpPr>
        <p:grpSp>
          <p:nvGrpSpPr>
            <p:cNvPr id="42013" name="Gruppieren 1"/>
            <p:cNvGrpSpPr>
              <a:grpSpLocks/>
            </p:cNvGrpSpPr>
            <p:nvPr/>
          </p:nvGrpSpPr>
          <p:grpSpPr bwMode="auto">
            <a:xfrm>
              <a:off x="4297363" y="57150"/>
              <a:ext cx="3067050" cy="1500188"/>
              <a:chOff x="4297363" y="57150"/>
              <a:chExt cx="3067050" cy="1500188"/>
            </a:xfrm>
          </p:grpSpPr>
          <p:sp>
            <p:nvSpPr>
              <p:cNvPr id="42015" name="AutoShape 11"/>
              <p:cNvSpPr>
                <a:spLocks noChangeArrowheads="1"/>
              </p:cNvSpPr>
              <p:nvPr/>
            </p:nvSpPr>
            <p:spPr bwMode="auto">
              <a:xfrm>
                <a:off x="4297363" y="57150"/>
                <a:ext cx="3067050" cy="1500188"/>
              </a:xfrm>
              <a:prstGeom prst="flowChartAlternateProcess">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0"/>
                  </a:spcBef>
                  <a:buClrTx/>
                  <a:buFontTx/>
                  <a:buNone/>
                </a:pPr>
                <a:endParaRPr lang="de-AT" altLang="de-DE" sz="1800">
                  <a:solidFill>
                    <a:srgbClr val="000000"/>
                  </a:solidFill>
                  <a:latin typeface="Calibri" pitchFamily="34" charset="0"/>
                  <a:cs typeface="Arial" charset="0"/>
                </a:endParaRPr>
              </a:p>
            </p:txBody>
          </p:sp>
          <p:pic>
            <p:nvPicPr>
              <p:cNvPr id="42016" name="Picture 22" descr="vao-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1050" y="236538"/>
                <a:ext cx="6397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7" name="Text Box 23"/>
              <p:cNvSpPr txBox="1">
                <a:spLocks noChangeArrowheads="1"/>
              </p:cNvSpPr>
              <p:nvPr/>
            </p:nvSpPr>
            <p:spPr bwMode="auto">
              <a:xfrm>
                <a:off x="5324475" y="246063"/>
                <a:ext cx="1843088" cy="369887"/>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50000"/>
                  </a:spcBef>
                  <a:buClrTx/>
                  <a:buFontTx/>
                  <a:buNone/>
                </a:pPr>
                <a:r>
                  <a:rPr lang="de-DE" altLang="de-DE" sz="1000" b="1">
                    <a:solidFill>
                      <a:srgbClr val="000000"/>
                    </a:solidFill>
                    <a:latin typeface="Calibri" pitchFamily="34" charset="0"/>
                    <a:cs typeface="Arial" charset="0"/>
                  </a:rPr>
                  <a:t>Gemeinsame Verkehrsauskunft für ganz Österreich</a:t>
                </a:r>
                <a:endParaRPr lang="de-AT" altLang="de-DE" sz="1000" b="1">
                  <a:solidFill>
                    <a:srgbClr val="000000"/>
                  </a:solidFill>
                  <a:latin typeface="Calibri" pitchFamily="34" charset="0"/>
                  <a:cs typeface="Arial" charset="0"/>
                </a:endParaRPr>
              </a:p>
            </p:txBody>
          </p:sp>
          <p:sp>
            <p:nvSpPr>
              <p:cNvPr id="42018" name="Text Box 26"/>
              <p:cNvSpPr txBox="1">
                <a:spLocks noChangeArrowheads="1"/>
              </p:cNvSpPr>
              <p:nvPr/>
            </p:nvSpPr>
            <p:spPr bwMode="auto">
              <a:xfrm>
                <a:off x="4551363" y="692150"/>
                <a:ext cx="2609850" cy="7080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algn="ctr" eaLnBrk="1" hangingPunct="1">
                  <a:spcBef>
                    <a:spcPct val="50000"/>
                  </a:spcBef>
                  <a:buClrTx/>
                  <a:buFontTx/>
                  <a:buNone/>
                </a:pPr>
                <a:r>
                  <a:rPr lang="de-DE" altLang="de-DE" sz="1000" b="1">
                    <a:solidFill>
                      <a:srgbClr val="000000"/>
                    </a:solidFill>
                    <a:latin typeface="Calibri" pitchFamily="34" charset="0"/>
                    <a:cs typeface="Arial" charset="0"/>
                  </a:rPr>
                  <a:t>Auskunft und Routing, in hoher Qualität für das gesamte Verkehrsgeschehen</a:t>
                </a:r>
              </a:p>
              <a:p>
                <a:pPr eaLnBrk="1" hangingPunct="1">
                  <a:spcBef>
                    <a:spcPct val="50000"/>
                  </a:spcBef>
                  <a:buClrTx/>
                  <a:buFontTx/>
                  <a:buNone/>
                </a:pPr>
                <a:r>
                  <a:rPr lang="de-DE" altLang="de-DE" sz="800" b="1">
                    <a:solidFill>
                      <a:srgbClr val="000000"/>
                    </a:solidFill>
                    <a:latin typeface="Calibri" pitchFamily="34" charset="0"/>
                    <a:cs typeface="Arial" charset="0"/>
                  </a:rPr>
                  <a:t>(Auto, öffentlicher Verkehr, Radfahren, zu Fuß gehen, Park &amp; Ride – umsteigen - umweltfreundlich)</a:t>
                </a:r>
                <a:endParaRPr lang="de-AT" altLang="de-DE" sz="800" b="1">
                  <a:solidFill>
                    <a:srgbClr val="000000"/>
                  </a:solidFill>
                  <a:latin typeface="Calibri" pitchFamily="34" charset="0"/>
                  <a:cs typeface="Arial" charset="0"/>
                </a:endParaRPr>
              </a:p>
            </p:txBody>
          </p:sp>
        </p:grpSp>
        <p:sp>
          <p:nvSpPr>
            <p:cNvPr id="42014" name="AutoShape 31"/>
            <p:cNvSpPr>
              <a:spLocks noChangeArrowheads="1"/>
            </p:cNvSpPr>
            <p:nvPr/>
          </p:nvSpPr>
          <p:spPr bwMode="auto">
            <a:xfrm>
              <a:off x="3535363" y="615950"/>
              <a:ext cx="617537" cy="447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99"/>
            </a:solidFill>
            <a:ln w="9525">
              <a:solidFill>
                <a:srgbClr val="FF6600"/>
              </a:solidFill>
              <a:miter lim="800000"/>
              <a:headEnd/>
              <a:tailEnd/>
            </a:ln>
          </p:spPr>
          <p:txBody>
            <a:bodyPr wrap="none" anchor="ctr"/>
            <a:lstStyle/>
            <a:p>
              <a:endParaRPr lang="de-DE"/>
            </a:p>
          </p:txBody>
        </p:sp>
      </p:grpSp>
      <p:sp>
        <p:nvSpPr>
          <p:cNvPr id="41993" name="AutoShape 4"/>
          <p:cNvSpPr>
            <a:spLocks noChangeArrowheads="1"/>
          </p:cNvSpPr>
          <p:nvPr/>
        </p:nvSpPr>
        <p:spPr bwMode="auto">
          <a:xfrm>
            <a:off x="4378325" y="1882775"/>
            <a:ext cx="2957513" cy="1227138"/>
          </a:xfrm>
          <a:prstGeom prst="flowChartAlternateProcess">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algn="ctr" eaLnBrk="1" hangingPunct="1">
              <a:spcBef>
                <a:spcPct val="0"/>
              </a:spcBef>
              <a:buClrTx/>
              <a:buFontTx/>
              <a:buNone/>
            </a:pPr>
            <a:endParaRPr lang="de-DE" altLang="de-DE" sz="1800">
              <a:solidFill>
                <a:srgbClr val="000000"/>
              </a:solidFill>
              <a:latin typeface="Calibri" pitchFamily="34" charset="0"/>
              <a:cs typeface="Arial" charset="0"/>
            </a:endParaRPr>
          </a:p>
        </p:txBody>
      </p:sp>
      <p:sp>
        <p:nvSpPr>
          <p:cNvPr id="41994" name="Text Box 16"/>
          <p:cNvSpPr txBox="1">
            <a:spLocks noChangeArrowheads="1"/>
          </p:cNvSpPr>
          <p:nvPr/>
        </p:nvSpPr>
        <p:spPr bwMode="auto">
          <a:xfrm>
            <a:off x="4751388" y="2571750"/>
            <a:ext cx="2109787" cy="36988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50000"/>
              </a:spcBef>
              <a:buClrTx/>
              <a:buFontTx/>
              <a:buNone/>
            </a:pPr>
            <a:r>
              <a:rPr lang="de-DE" altLang="de-DE" sz="1000" b="1">
                <a:solidFill>
                  <a:srgbClr val="000000"/>
                </a:solidFill>
                <a:latin typeface="Calibri" pitchFamily="34" charset="0"/>
                <a:cs typeface="Arial" charset="0"/>
              </a:rPr>
              <a:t>freie Grundkarte für ganz Österreich aus aktuellen Verwaltungsgeodaten</a:t>
            </a:r>
            <a:endParaRPr lang="de-AT" altLang="de-DE" sz="1000" b="1">
              <a:solidFill>
                <a:srgbClr val="000000"/>
              </a:solidFill>
              <a:latin typeface="Calibri" pitchFamily="34" charset="0"/>
              <a:cs typeface="Arial" charset="0"/>
            </a:endParaRPr>
          </a:p>
        </p:txBody>
      </p:sp>
      <p:sp>
        <p:nvSpPr>
          <p:cNvPr id="41995" name="AutoShape 31"/>
          <p:cNvSpPr>
            <a:spLocks noChangeArrowheads="1"/>
          </p:cNvSpPr>
          <p:nvPr/>
        </p:nvSpPr>
        <p:spPr bwMode="auto">
          <a:xfrm>
            <a:off x="3505200" y="2154238"/>
            <a:ext cx="617538" cy="447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99"/>
          </a:solidFill>
          <a:ln w="9525">
            <a:solidFill>
              <a:srgbClr val="FF6600"/>
            </a:solidFill>
            <a:miter lim="800000"/>
            <a:headEnd/>
            <a:tailEnd/>
          </a:ln>
        </p:spPr>
        <p:txBody>
          <a:bodyPr wrap="none" anchor="ctr"/>
          <a:lstStyle/>
          <a:p>
            <a:endParaRPr lang="de-DE"/>
          </a:p>
        </p:txBody>
      </p:sp>
      <p:grpSp>
        <p:nvGrpSpPr>
          <p:cNvPr id="44042" name="Gruppieren 7"/>
          <p:cNvGrpSpPr>
            <a:grpSpLocks/>
          </p:cNvGrpSpPr>
          <p:nvPr/>
        </p:nvGrpSpPr>
        <p:grpSpPr bwMode="auto">
          <a:xfrm>
            <a:off x="3535363" y="3198813"/>
            <a:ext cx="3778250" cy="1295400"/>
            <a:chOff x="3535363" y="3198813"/>
            <a:chExt cx="3778250" cy="1295400"/>
          </a:xfrm>
        </p:grpSpPr>
        <p:grpSp>
          <p:nvGrpSpPr>
            <p:cNvPr id="42007" name="Gruppieren 57"/>
            <p:cNvGrpSpPr>
              <a:grpSpLocks/>
            </p:cNvGrpSpPr>
            <p:nvPr/>
          </p:nvGrpSpPr>
          <p:grpSpPr bwMode="auto">
            <a:xfrm>
              <a:off x="4329113" y="3198813"/>
              <a:ext cx="2984500" cy="1295400"/>
              <a:chOff x="5517358" y="3686044"/>
              <a:chExt cx="2984726" cy="1401798"/>
            </a:xfrm>
          </p:grpSpPr>
          <p:sp>
            <p:nvSpPr>
              <p:cNvPr id="42009" name="AutoShape 11"/>
              <p:cNvSpPr>
                <a:spLocks noChangeArrowheads="1"/>
              </p:cNvSpPr>
              <p:nvPr/>
            </p:nvSpPr>
            <p:spPr bwMode="auto">
              <a:xfrm>
                <a:off x="5517358" y="3686044"/>
                <a:ext cx="2984726" cy="1401798"/>
              </a:xfrm>
              <a:prstGeom prst="flowChartAlternateProcess">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0"/>
                  </a:spcBef>
                  <a:buClrTx/>
                  <a:buFontTx/>
                  <a:buNone/>
                </a:pPr>
                <a:endParaRPr lang="de-AT" altLang="de-DE" sz="1000">
                  <a:solidFill>
                    <a:srgbClr val="000000"/>
                  </a:solidFill>
                  <a:latin typeface="Calibri" pitchFamily="34" charset="0"/>
                  <a:cs typeface="Arial" charset="0"/>
                </a:endParaRPr>
              </a:p>
            </p:txBody>
          </p:sp>
          <p:pic>
            <p:nvPicPr>
              <p:cNvPr id="42010" name="Grafik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3785319"/>
                <a:ext cx="1129074" cy="42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1" name="Text Box 20"/>
              <p:cNvSpPr txBox="1">
                <a:spLocks noChangeArrowheads="1"/>
              </p:cNvSpPr>
              <p:nvPr/>
            </p:nvSpPr>
            <p:spPr bwMode="auto">
              <a:xfrm>
                <a:off x="5689068" y="4235631"/>
                <a:ext cx="2538938" cy="70788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algn="ctr" eaLnBrk="1" hangingPunct="1">
                  <a:spcBef>
                    <a:spcPct val="0"/>
                  </a:spcBef>
                  <a:buClrTx/>
                  <a:buFontTx/>
                  <a:buNone/>
                </a:pPr>
                <a:r>
                  <a:rPr lang="de-AT" altLang="de-DE" sz="1000">
                    <a:solidFill>
                      <a:srgbClr val="000000"/>
                    </a:solidFill>
                    <a:latin typeface="Calibri" pitchFamily="34" charset="0"/>
                    <a:cs typeface="Arial" charset="0"/>
                  </a:rPr>
                  <a:t>Erfassung und Wartung</a:t>
                </a:r>
              </a:p>
              <a:p>
                <a:pPr algn="ctr" eaLnBrk="1" hangingPunct="1">
                  <a:spcBef>
                    <a:spcPct val="0"/>
                  </a:spcBef>
                  <a:buClrTx/>
                  <a:buFontTx/>
                  <a:buNone/>
                </a:pPr>
                <a:r>
                  <a:rPr lang="de-AT" altLang="de-DE" sz="1000">
                    <a:solidFill>
                      <a:srgbClr val="000000"/>
                    </a:solidFill>
                    <a:latin typeface="Calibri" pitchFamily="34" charset="0"/>
                    <a:cs typeface="Arial" charset="0"/>
                  </a:rPr>
                  <a:t> eines Wander- und Bergwegedatenbestandes</a:t>
                </a:r>
              </a:p>
              <a:p>
                <a:pPr algn="ctr" eaLnBrk="1" hangingPunct="1">
                  <a:spcBef>
                    <a:spcPct val="0"/>
                  </a:spcBef>
                  <a:buClrTx/>
                  <a:buFontTx/>
                  <a:buNone/>
                </a:pPr>
                <a:r>
                  <a:rPr lang="de-AT" altLang="de-DE" sz="1000">
                    <a:solidFill>
                      <a:srgbClr val="000000"/>
                    </a:solidFill>
                    <a:latin typeface="Calibri" pitchFamily="34" charset="0"/>
                    <a:cs typeface="Arial" charset="0"/>
                  </a:rPr>
                  <a:t>  AWIS.GIP</a:t>
                </a:r>
              </a:p>
            </p:txBody>
          </p:sp>
          <p:sp>
            <p:nvSpPr>
              <p:cNvPr id="42012" name="Text Box 19"/>
              <p:cNvSpPr txBox="1">
                <a:spLocks noChangeArrowheads="1"/>
              </p:cNvSpPr>
              <p:nvPr/>
            </p:nvSpPr>
            <p:spPr bwMode="auto">
              <a:xfrm>
                <a:off x="6882989" y="3826360"/>
                <a:ext cx="1362326" cy="246221"/>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algn="ctr" eaLnBrk="1" hangingPunct="1">
                  <a:spcBef>
                    <a:spcPct val="50000"/>
                  </a:spcBef>
                  <a:buClrTx/>
                  <a:buFontTx/>
                  <a:buNone/>
                </a:pPr>
                <a:r>
                  <a:rPr lang="de-DE" altLang="de-DE" sz="1000" b="1">
                    <a:solidFill>
                      <a:srgbClr val="000000"/>
                    </a:solidFill>
                    <a:latin typeface="Calibri" pitchFamily="34" charset="0"/>
                    <a:cs typeface="Arial" charset="0"/>
                  </a:rPr>
                  <a:t>AWIS.gip</a:t>
                </a:r>
                <a:endParaRPr lang="de-AT" altLang="de-DE" sz="1000" b="1">
                  <a:solidFill>
                    <a:srgbClr val="000000"/>
                  </a:solidFill>
                  <a:latin typeface="Calibri" pitchFamily="34" charset="0"/>
                  <a:cs typeface="Arial" charset="0"/>
                </a:endParaRPr>
              </a:p>
            </p:txBody>
          </p:sp>
        </p:grpSp>
        <p:sp>
          <p:nvSpPr>
            <p:cNvPr id="42008" name="AutoShape 31"/>
            <p:cNvSpPr>
              <a:spLocks noChangeArrowheads="1"/>
            </p:cNvSpPr>
            <p:nvPr/>
          </p:nvSpPr>
          <p:spPr bwMode="auto">
            <a:xfrm>
              <a:off x="3535363" y="3681413"/>
              <a:ext cx="617537" cy="4460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99"/>
            </a:solidFill>
            <a:ln w="9525">
              <a:solidFill>
                <a:srgbClr val="FF6600"/>
              </a:solidFill>
              <a:miter lim="800000"/>
              <a:headEnd/>
              <a:tailEnd/>
            </a:ln>
          </p:spPr>
          <p:txBody>
            <a:bodyPr wrap="none" anchor="ctr"/>
            <a:lstStyle/>
            <a:p>
              <a:endParaRPr lang="de-DE"/>
            </a:p>
          </p:txBody>
        </p:sp>
      </p:grpSp>
      <p:grpSp>
        <p:nvGrpSpPr>
          <p:cNvPr id="2" name="Gruppieren 1"/>
          <p:cNvGrpSpPr>
            <a:grpSpLocks/>
          </p:cNvGrpSpPr>
          <p:nvPr/>
        </p:nvGrpSpPr>
        <p:grpSpPr bwMode="auto">
          <a:xfrm>
            <a:off x="3535363" y="4679950"/>
            <a:ext cx="3814762" cy="1946275"/>
            <a:chOff x="3535363" y="4679950"/>
            <a:chExt cx="3814762" cy="1946275"/>
          </a:xfrm>
        </p:grpSpPr>
        <p:sp>
          <p:nvSpPr>
            <p:cNvPr id="41999" name="AutoShape 11"/>
            <p:cNvSpPr>
              <a:spLocks noChangeArrowheads="1"/>
            </p:cNvSpPr>
            <p:nvPr/>
          </p:nvSpPr>
          <p:spPr bwMode="auto">
            <a:xfrm>
              <a:off x="4378325" y="4679950"/>
              <a:ext cx="2971800" cy="1946275"/>
            </a:xfrm>
            <a:prstGeom prst="flowChartAlternateProcess">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0"/>
                </a:spcBef>
                <a:buClrTx/>
                <a:buFontTx/>
                <a:buNone/>
              </a:pPr>
              <a:endParaRPr lang="de-AT" altLang="de-DE" sz="1000">
                <a:solidFill>
                  <a:srgbClr val="000000"/>
                </a:solidFill>
                <a:latin typeface="Calibri" pitchFamily="34" charset="0"/>
                <a:cs typeface="Arial" charset="0"/>
              </a:endParaRPr>
            </a:p>
          </p:txBody>
        </p:sp>
        <p:sp>
          <p:nvSpPr>
            <p:cNvPr id="42000" name="AutoShape 31"/>
            <p:cNvSpPr>
              <a:spLocks noChangeArrowheads="1"/>
            </p:cNvSpPr>
            <p:nvPr/>
          </p:nvSpPr>
          <p:spPr bwMode="auto">
            <a:xfrm>
              <a:off x="3535363" y="5305425"/>
              <a:ext cx="617537" cy="447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99"/>
            </a:solidFill>
            <a:ln w="9525">
              <a:solidFill>
                <a:srgbClr val="FF6600"/>
              </a:solidFill>
              <a:miter lim="800000"/>
              <a:headEnd/>
              <a:tailEnd/>
            </a:ln>
          </p:spPr>
          <p:txBody>
            <a:bodyPr wrap="none" anchor="ctr"/>
            <a:lstStyle/>
            <a:p>
              <a:endParaRPr lang="de-DE"/>
            </a:p>
          </p:txBody>
        </p:sp>
        <p:grpSp>
          <p:nvGrpSpPr>
            <p:cNvPr id="42001" name="Gruppieren 3"/>
            <p:cNvGrpSpPr>
              <a:grpSpLocks/>
            </p:cNvGrpSpPr>
            <p:nvPr/>
          </p:nvGrpSpPr>
          <p:grpSpPr bwMode="auto">
            <a:xfrm>
              <a:off x="4521200" y="4821238"/>
              <a:ext cx="2549525" cy="1725612"/>
              <a:chOff x="4521200" y="4821238"/>
              <a:chExt cx="2549525" cy="1725612"/>
            </a:xfrm>
          </p:grpSpPr>
          <p:sp>
            <p:nvSpPr>
              <p:cNvPr id="42002" name="Text Box 20"/>
              <p:cNvSpPr txBox="1">
                <a:spLocks noChangeArrowheads="1"/>
              </p:cNvSpPr>
              <p:nvPr/>
            </p:nvSpPr>
            <p:spPr bwMode="auto">
              <a:xfrm>
                <a:off x="4525963" y="5773881"/>
                <a:ext cx="2527300" cy="40011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0"/>
                  </a:spcBef>
                  <a:buClrTx/>
                  <a:buFontTx/>
                  <a:buNone/>
                </a:pPr>
                <a:r>
                  <a:rPr lang="de-DE" altLang="de-DE" sz="1000" b="1">
                    <a:solidFill>
                      <a:srgbClr val="000000"/>
                    </a:solidFill>
                    <a:latin typeface="Calibri" pitchFamily="34" charset="0"/>
                    <a:cs typeface="Arial" charset="0"/>
                  </a:rPr>
                  <a:t>Landesinterne Intramap Anwendungen</a:t>
                </a:r>
              </a:p>
              <a:p>
                <a:pPr eaLnBrk="1" hangingPunct="1">
                  <a:spcBef>
                    <a:spcPct val="0"/>
                  </a:spcBef>
                  <a:buClrTx/>
                  <a:buFontTx/>
                  <a:buNone/>
                </a:pPr>
                <a:r>
                  <a:rPr lang="de-DE" altLang="de-DE" sz="1000" b="1">
                    <a:solidFill>
                      <a:srgbClr val="000000"/>
                    </a:solidFill>
                    <a:latin typeface="Calibri" pitchFamily="34" charset="0"/>
                    <a:cs typeface="Arial" charset="0"/>
                  </a:rPr>
                  <a:t>    - e-Government Prozesse</a:t>
                </a:r>
              </a:p>
            </p:txBody>
          </p:sp>
          <p:sp>
            <p:nvSpPr>
              <p:cNvPr id="42003" name="Text Box 19"/>
              <p:cNvSpPr txBox="1">
                <a:spLocks noChangeArrowheads="1"/>
              </p:cNvSpPr>
              <p:nvPr/>
            </p:nvSpPr>
            <p:spPr bwMode="auto">
              <a:xfrm>
                <a:off x="4529138" y="5421313"/>
                <a:ext cx="1576387" cy="2460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50000"/>
                  </a:spcBef>
                  <a:buClrTx/>
                  <a:buFontTx/>
                  <a:buNone/>
                </a:pPr>
                <a:r>
                  <a:rPr lang="de-DE" altLang="de-DE" sz="1000" b="1">
                    <a:solidFill>
                      <a:srgbClr val="000000"/>
                    </a:solidFill>
                    <a:latin typeface="Calibri" pitchFamily="34" charset="0"/>
                    <a:cs typeface="Arial" charset="0"/>
                  </a:rPr>
                  <a:t>OGD Initiative GIP</a:t>
                </a:r>
                <a:endParaRPr lang="de-AT" altLang="de-DE" sz="1000" b="1">
                  <a:solidFill>
                    <a:srgbClr val="000000"/>
                  </a:solidFill>
                  <a:latin typeface="Calibri" pitchFamily="34" charset="0"/>
                  <a:cs typeface="Arial" charset="0"/>
                </a:endParaRPr>
              </a:p>
            </p:txBody>
          </p:sp>
          <p:sp>
            <p:nvSpPr>
              <p:cNvPr id="42004" name="Text Box 20"/>
              <p:cNvSpPr txBox="1">
                <a:spLocks noChangeArrowheads="1"/>
              </p:cNvSpPr>
              <p:nvPr/>
            </p:nvSpPr>
            <p:spPr bwMode="auto">
              <a:xfrm>
                <a:off x="4543425" y="6300788"/>
                <a:ext cx="2527300" cy="2460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0"/>
                  </a:spcBef>
                  <a:buClrTx/>
                  <a:buFontTx/>
                  <a:buNone/>
                </a:pPr>
                <a:r>
                  <a:rPr lang="de-DE" altLang="de-DE" sz="1000" b="1">
                    <a:solidFill>
                      <a:srgbClr val="000000"/>
                    </a:solidFill>
                    <a:latin typeface="Calibri" pitchFamily="34" charset="0"/>
                    <a:cs typeface="Arial" charset="0"/>
                  </a:rPr>
                  <a:t>Linien- und Haltestellenkonzessionen</a:t>
                </a:r>
                <a:endParaRPr lang="de-AT" altLang="de-DE" sz="1000" b="1">
                  <a:solidFill>
                    <a:srgbClr val="000000"/>
                  </a:solidFill>
                  <a:latin typeface="Calibri" pitchFamily="34" charset="0"/>
                  <a:cs typeface="Arial" charset="0"/>
                </a:endParaRPr>
              </a:p>
            </p:txBody>
          </p:sp>
          <p:sp>
            <p:nvSpPr>
              <p:cNvPr id="42005" name="Text Box 20"/>
              <p:cNvSpPr txBox="1">
                <a:spLocks noChangeArrowheads="1"/>
              </p:cNvSpPr>
              <p:nvPr/>
            </p:nvSpPr>
            <p:spPr bwMode="auto">
              <a:xfrm>
                <a:off x="4521200" y="5129213"/>
                <a:ext cx="2527300" cy="2460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0"/>
                  </a:spcBef>
                  <a:buClrTx/>
                  <a:buFontTx/>
                  <a:buNone/>
                </a:pPr>
                <a:r>
                  <a:rPr lang="de-DE" altLang="de-DE" sz="1000" b="1">
                    <a:solidFill>
                      <a:srgbClr val="000000"/>
                    </a:solidFill>
                    <a:latin typeface="Calibri" pitchFamily="34" charset="0"/>
                    <a:cs typeface="Arial" charset="0"/>
                  </a:rPr>
                  <a:t>Verkehrsmodellierung</a:t>
                </a:r>
                <a:endParaRPr lang="de-AT" altLang="de-DE" sz="1000" b="1">
                  <a:solidFill>
                    <a:srgbClr val="000000"/>
                  </a:solidFill>
                  <a:latin typeface="Calibri" pitchFamily="34" charset="0"/>
                  <a:cs typeface="Arial" charset="0"/>
                </a:endParaRPr>
              </a:p>
            </p:txBody>
          </p:sp>
          <p:sp>
            <p:nvSpPr>
              <p:cNvPr id="42006" name="Text Box 20"/>
              <p:cNvSpPr txBox="1">
                <a:spLocks noChangeArrowheads="1"/>
              </p:cNvSpPr>
              <p:nvPr/>
            </p:nvSpPr>
            <p:spPr bwMode="auto">
              <a:xfrm>
                <a:off x="4521200" y="4821238"/>
                <a:ext cx="2527300" cy="2460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596"/>
                  </a:buClr>
                  <a:buFont typeface="Arial" charset="0"/>
                  <a:buChar char="•"/>
                  <a:defRPr sz="2800">
                    <a:solidFill>
                      <a:srgbClr val="75726D"/>
                    </a:solidFill>
                    <a:latin typeface="Verdana" pitchFamily="34" charset="0"/>
                  </a:defRPr>
                </a:lvl1pPr>
                <a:lvl2pPr marL="742950" indent="-285750" eaLnBrk="0" hangingPunct="0">
                  <a:spcBef>
                    <a:spcPct val="20000"/>
                  </a:spcBef>
                  <a:buClr>
                    <a:srgbClr val="005596"/>
                  </a:buClr>
                  <a:buFont typeface="Arial" charset="0"/>
                  <a:buChar char="–"/>
                  <a:defRPr sz="2400">
                    <a:solidFill>
                      <a:srgbClr val="75726D"/>
                    </a:solidFill>
                    <a:latin typeface="Verdana" pitchFamily="34" charset="0"/>
                  </a:defRPr>
                </a:lvl2pPr>
                <a:lvl3pPr marL="1143000" indent="-228600" eaLnBrk="0" hangingPunct="0">
                  <a:spcBef>
                    <a:spcPct val="20000"/>
                  </a:spcBef>
                  <a:buClr>
                    <a:srgbClr val="005596"/>
                  </a:buClr>
                  <a:buFont typeface="Arial" charset="0"/>
                  <a:buChar char="•"/>
                  <a:defRPr sz="2400">
                    <a:solidFill>
                      <a:srgbClr val="75726D"/>
                    </a:solidFill>
                    <a:latin typeface="Verdana" pitchFamily="34" charset="0"/>
                  </a:defRPr>
                </a:lvl3pPr>
                <a:lvl4pPr marL="1600200" indent="-228600" eaLnBrk="0" hangingPunct="0">
                  <a:spcBef>
                    <a:spcPct val="20000"/>
                  </a:spcBef>
                  <a:buClr>
                    <a:srgbClr val="005596"/>
                  </a:buClr>
                  <a:buFont typeface="Arial" charset="0"/>
                  <a:buChar char="–"/>
                  <a:defRPr sz="2400">
                    <a:solidFill>
                      <a:srgbClr val="75726D"/>
                    </a:solidFill>
                    <a:latin typeface="Verdana" pitchFamily="34" charset="0"/>
                  </a:defRPr>
                </a:lvl4pPr>
                <a:lvl5pPr marL="2057400" indent="-228600" eaLnBrk="0" hangingPunct="0">
                  <a:spcBef>
                    <a:spcPct val="20000"/>
                  </a:spcBef>
                  <a:buClr>
                    <a:srgbClr val="005596"/>
                  </a:buClr>
                  <a:buFont typeface="Arial" charset="0"/>
                  <a:buChar char="»"/>
                  <a:defRPr sz="2400">
                    <a:solidFill>
                      <a:srgbClr val="75726D"/>
                    </a:solidFill>
                    <a:latin typeface="Verdana" pitchFamily="34" charset="0"/>
                  </a:defRPr>
                </a:lvl5pPr>
                <a:lvl6pPr marL="25146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6pPr>
                <a:lvl7pPr marL="29718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7pPr>
                <a:lvl8pPr marL="34290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8pPr>
                <a:lvl9pPr marL="3886200" indent="-228600" eaLnBrk="0" fontAlgn="base" hangingPunct="0">
                  <a:spcBef>
                    <a:spcPct val="20000"/>
                  </a:spcBef>
                  <a:spcAft>
                    <a:spcPct val="0"/>
                  </a:spcAft>
                  <a:buClr>
                    <a:srgbClr val="005596"/>
                  </a:buClr>
                  <a:buFont typeface="Arial" charset="0"/>
                  <a:buChar char="»"/>
                  <a:defRPr sz="2400">
                    <a:solidFill>
                      <a:srgbClr val="75726D"/>
                    </a:solidFill>
                    <a:latin typeface="Verdana" pitchFamily="34" charset="0"/>
                  </a:defRPr>
                </a:lvl9pPr>
              </a:lstStyle>
              <a:p>
                <a:pPr eaLnBrk="1" hangingPunct="1">
                  <a:spcBef>
                    <a:spcPct val="0"/>
                  </a:spcBef>
                  <a:buClrTx/>
                  <a:buFontTx/>
                  <a:buNone/>
                </a:pPr>
                <a:r>
                  <a:rPr lang="de-AT" altLang="de-DE" sz="1000" b="1">
                    <a:solidFill>
                      <a:srgbClr val="000000"/>
                    </a:solidFill>
                    <a:latin typeface="Calibri" pitchFamily="34" charset="0"/>
                    <a:cs typeface="Arial" charset="0"/>
                  </a:rPr>
                  <a:t>Pendlerrechner</a:t>
                </a:r>
              </a:p>
            </p:txBody>
          </p:sp>
        </p:grpSp>
      </p:grpSp>
      <p:pic>
        <p:nvPicPr>
          <p:cNvPr id="40" name="Picture 3" descr="G:\Dangl\2014\Zwischenablage05.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38629" b="30686"/>
          <a:stretch/>
        </p:blipFill>
        <p:spPr bwMode="auto">
          <a:xfrm>
            <a:off x="4795285" y="1978207"/>
            <a:ext cx="2020186" cy="416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835956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0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60000" y="1080000"/>
            <a:ext cx="7921625" cy="544764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30000"/>
              </a:lnSpc>
            </a:pPr>
            <a:r>
              <a:rPr lang="de-AT" sz="2400" b="1" dirty="0">
                <a:solidFill>
                  <a:srgbClr val="75726D"/>
                </a:solidFill>
                <a:latin typeface="Verdana" pitchFamily="34" charset="0"/>
              </a:rPr>
              <a:t>Datenbestand </a:t>
            </a:r>
            <a:r>
              <a:rPr lang="de-AT" sz="2400" dirty="0">
                <a:solidFill>
                  <a:srgbClr val="75726D"/>
                </a:solidFill>
                <a:latin typeface="Verdana" pitchFamily="34" charset="0"/>
              </a:rPr>
              <a:t>des Straßen- und Wegenetzes </a:t>
            </a:r>
          </a:p>
          <a:p>
            <a:pPr eaLnBrk="1" hangingPunct="1">
              <a:lnSpc>
                <a:spcPct val="130000"/>
              </a:lnSpc>
              <a:buFont typeface="Arial" charset="0"/>
              <a:buChar char="•"/>
            </a:pPr>
            <a:r>
              <a:rPr lang="de-AT" sz="2400" dirty="0">
                <a:solidFill>
                  <a:srgbClr val="75726D"/>
                </a:solidFill>
                <a:latin typeface="Verdana" pitchFamily="34" charset="0"/>
              </a:rPr>
              <a:t> gesichert</a:t>
            </a:r>
          </a:p>
          <a:p>
            <a:pPr eaLnBrk="1" hangingPunct="1">
              <a:lnSpc>
                <a:spcPct val="130000"/>
              </a:lnSpc>
              <a:buFont typeface="Arial" charset="0"/>
              <a:buChar char="•"/>
            </a:pPr>
            <a:r>
              <a:rPr lang="de-AT" sz="2400" dirty="0">
                <a:solidFill>
                  <a:srgbClr val="75726D"/>
                </a:solidFill>
                <a:latin typeface="Verdana" pitchFamily="34" charset="0"/>
              </a:rPr>
              <a:t> visualisiert</a:t>
            </a:r>
          </a:p>
          <a:p>
            <a:pPr eaLnBrk="1" hangingPunct="1">
              <a:lnSpc>
                <a:spcPct val="130000"/>
              </a:lnSpc>
              <a:buFont typeface="Arial" charset="0"/>
              <a:buChar char="•"/>
            </a:pPr>
            <a:r>
              <a:rPr lang="de-AT" sz="2400" dirty="0">
                <a:solidFill>
                  <a:srgbClr val="75726D"/>
                </a:solidFill>
                <a:latin typeface="Verdana" pitchFamily="34" charset="0"/>
              </a:rPr>
              <a:t> leicht zugänglich </a:t>
            </a:r>
            <a:endParaRPr lang="de-AT" sz="2400" dirty="0" smtClean="0">
              <a:solidFill>
                <a:srgbClr val="75726D"/>
              </a:solidFill>
              <a:latin typeface="Verdana" pitchFamily="34" charset="0"/>
            </a:endParaRPr>
          </a:p>
          <a:p>
            <a:pPr eaLnBrk="1" hangingPunct="1">
              <a:lnSpc>
                <a:spcPct val="130000"/>
              </a:lnSpc>
              <a:buFont typeface="Arial" charset="0"/>
              <a:buChar char="•"/>
            </a:pPr>
            <a:endParaRPr lang="de-AT" sz="2400" dirty="0">
              <a:solidFill>
                <a:srgbClr val="75726D"/>
              </a:solidFill>
              <a:latin typeface="Verdana" pitchFamily="34" charset="0"/>
            </a:endParaRPr>
          </a:p>
          <a:p>
            <a:pPr eaLnBrk="1" hangingPunct="1">
              <a:lnSpc>
                <a:spcPct val="130000"/>
              </a:lnSpc>
              <a:buFont typeface="Arial" charset="0"/>
              <a:buChar char="•"/>
            </a:pPr>
            <a:r>
              <a:rPr lang="de-AT" sz="2400" dirty="0" smtClean="0">
                <a:solidFill>
                  <a:srgbClr val="75726D"/>
                </a:solidFill>
                <a:latin typeface="Verdana" pitchFamily="34" charset="0"/>
              </a:rPr>
              <a:t> Widersprüche werden offenbart</a:t>
            </a:r>
            <a:r>
              <a:rPr lang="de-AT" sz="2400" dirty="0"/>
              <a:t>	</a:t>
            </a:r>
            <a:endParaRPr lang="de-AT" sz="2400" dirty="0" smtClean="0"/>
          </a:p>
          <a:p>
            <a:pPr eaLnBrk="1" hangingPunct="1">
              <a:lnSpc>
                <a:spcPct val="130000"/>
              </a:lnSpc>
            </a:pPr>
            <a:endParaRPr lang="de-AT" sz="2400" dirty="0"/>
          </a:p>
          <a:p>
            <a:pPr eaLnBrk="1" hangingPunct="1">
              <a:lnSpc>
                <a:spcPct val="130000"/>
              </a:lnSpc>
            </a:pPr>
            <a:r>
              <a:rPr lang="de-AT" sz="2400" dirty="0">
                <a:solidFill>
                  <a:srgbClr val="75726D"/>
                </a:solidFill>
                <a:latin typeface="Verdana" pitchFamily="34" charset="0"/>
                <a:sym typeface="Wingdings"/>
              </a:rPr>
              <a:t> </a:t>
            </a:r>
            <a:r>
              <a:rPr lang="de-AT" sz="2400" dirty="0">
                <a:solidFill>
                  <a:srgbClr val="75726D"/>
                </a:solidFill>
                <a:latin typeface="Verdana" pitchFamily="34" charset="0"/>
              </a:rPr>
              <a:t>Verwaltungsvereinfachung</a:t>
            </a:r>
          </a:p>
          <a:p>
            <a:pPr eaLnBrk="1" hangingPunct="1">
              <a:lnSpc>
                <a:spcPct val="130000"/>
              </a:lnSpc>
            </a:pPr>
            <a:r>
              <a:rPr lang="de-AT" sz="2400" dirty="0">
                <a:solidFill>
                  <a:srgbClr val="75726D"/>
                </a:solidFill>
                <a:latin typeface="Verdana" pitchFamily="34" charset="0"/>
                <a:sym typeface="Wingdings"/>
              </a:rPr>
              <a:t> </a:t>
            </a:r>
            <a:r>
              <a:rPr lang="de-AT" sz="2400" dirty="0">
                <a:solidFill>
                  <a:srgbClr val="75726D"/>
                </a:solidFill>
                <a:latin typeface="Verdana" pitchFamily="34" charset="0"/>
              </a:rPr>
              <a:t>Verfahrensbeschleunigung</a:t>
            </a:r>
          </a:p>
          <a:p>
            <a:pPr eaLnBrk="1" hangingPunct="1">
              <a:lnSpc>
                <a:spcPct val="130000"/>
              </a:lnSpc>
            </a:pPr>
            <a:r>
              <a:rPr lang="de-AT" sz="2400" dirty="0">
                <a:solidFill>
                  <a:srgbClr val="75726D"/>
                </a:solidFill>
                <a:latin typeface="Verdana" pitchFamily="34" charset="0"/>
                <a:sym typeface="Wingdings"/>
              </a:rPr>
              <a:t> </a:t>
            </a:r>
            <a:r>
              <a:rPr lang="de-AT" sz="2400" dirty="0">
                <a:solidFill>
                  <a:srgbClr val="75726D"/>
                </a:solidFill>
                <a:latin typeface="Verdana" pitchFamily="34" charset="0"/>
              </a:rPr>
              <a:t>weniger Lokalaugenscheine</a:t>
            </a:r>
          </a:p>
          <a:p>
            <a:pPr eaLnBrk="1" hangingPunct="1">
              <a:lnSpc>
                <a:spcPct val="130000"/>
              </a:lnSpc>
            </a:pPr>
            <a:endParaRPr lang="de-AT" sz="2400" dirty="0"/>
          </a:p>
        </p:txBody>
      </p:sp>
      <p:sp>
        <p:nvSpPr>
          <p:cNvPr id="13" name="Textfeld 1"/>
          <p:cNvSpPr txBox="1">
            <a:spLocks noChangeArrowheads="1"/>
          </p:cNvSpPr>
          <p:nvPr/>
        </p:nvSpPr>
        <p:spPr bwMode="auto">
          <a:xfrm>
            <a:off x="282920"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a:solidFill>
                  <a:srgbClr val="75726D"/>
                </a:solidFill>
                <a:latin typeface="Verdana" pitchFamily="34" charset="0"/>
              </a:rPr>
              <a:t>Beispiele von Anwendungen</a:t>
            </a:r>
            <a:endParaRPr lang="de-AT" sz="2400" b="1" dirty="0">
              <a:solidFill>
                <a:srgbClr val="75726D"/>
              </a:solidFill>
              <a:latin typeface="Verdana" pitchFamily="34" charset="0"/>
            </a:endParaRPr>
          </a:p>
        </p:txBody>
      </p:sp>
      <p:sp>
        <p:nvSpPr>
          <p:cNvPr id="4" name="Datumsplatzhalter 2"/>
          <p:cNvSpPr>
            <a:spLocks noGrp="1"/>
          </p:cNvSpPr>
          <p:nvPr>
            <p:ph type="dt" sz="quarter" idx="10"/>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9BBB56E-5141-45D3-8636-6346A2CF2496}" type="datetime1">
              <a:rPr lang="de-AT" smtClean="0">
                <a:solidFill>
                  <a:schemeClr val="bg1"/>
                </a:solidFill>
                <a:latin typeface="Verdana" pitchFamily="34" charset="0"/>
              </a:rPr>
              <a:pPr eaLnBrk="1" fontAlgn="base" hangingPunct="1">
                <a:spcBef>
                  <a:spcPct val="0"/>
                </a:spcBef>
                <a:spcAft>
                  <a:spcPct val="0"/>
                </a:spcAft>
              </a:pPr>
              <a:t>20.03.2014</a:t>
            </a:fld>
            <a:endParaRPr lang="de-AT" dirty="0" smtClean="0">
              <a:solidFill>
                <a:schemeClr val="bg1"/>
              </a:solidFill>
              <a:latin typeface="Verdana" pitchFamily="34" charset="0"/>
            </a:endParaRPr>
          </a:p>
        </p:txBody>
      </p:sp>
      <p:sp>
        <p:nvSpPr>
          <p:cNvPr id="5" name="Foliennummernplatzhalter 4"/>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A491F288-6382-4A5F-A11C-51EB0DDCCC5B}" type="slidenum">
              <a:rPr lang="de-AT" smtClean="0">
                <a:solidFill>
                  <a:schemeClr val="bg1"/>
                </a:solidFill>
                <a:latin typeface="Verdana" pitchFamily="34" charset="0"/>
              </a:rPr>
              <a:pPr eaLnBrk="1" fontAlgn="base" hangingPunct="1">
                <a:spcBef>
                  <a:spcPct val="0"/>
                </a:spcBef>
                <a:spcAft>
                  <a:spcPct val="0"/>
                </a:spcAft>
              </a:pPr>
              <a:t>43</a:t>
            </a:fld>
            <a:endParaRPr lang="de-AT" dirty="0" smtClean="0">
              <a:solidFill>
                <a:schemeClr val="bg1"/>
              </a:solidFill>
              <a:latin typeface="Verdana" pitchFamily="34" charset="0"/>
            </a:endParaRPr>
          </a:p>
        </p:txBody>
      </p:sp>
      <p:sp>
        <p:nvSpPr>
          <p:cNvPr id="6"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smtClean="0">
                <a:solidFill>
                  <a:schemeClr val="bg1"/>
                </a:solidFill>
                <a:latin typeface="Verdana" pitchFamily="34" charset="0"/>
              </a:rPr>
              <a:t>Mag. Roman Dangl</a:t>
            </a:r>
          </a:p>
        </p:txBody>
      </p:sp>
    </p:spTree>
    <p:extLst>
      <p:ext uri="{BB962C8B-B14F-4D97-AF65-F5344CB8AC3E}">
        <p14:creationId xmlns:p14="http://schemas.microsoft.com/office/powerpoint/2010/main" val="2885211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23680FA-629B-4CA9-8074-A79AD7F45907}"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5364"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0D6EE99F-C14D-44A0-A011-783809AF0B6B}" type="slidenum">
              <a:rPr lang="de-AT" smtClean="0">
                <a:solidFill>
                  <a:schemeClr val="bg1"/>
                </a:solidFill>
                <a:latin typeface="Verdana" pitchFamily="34" charset="0"/>
              </a:rPr>
              <a:pPr eaLnBrk="1" fontAlgn="base" hangingPunct="1">
                <a:spcBef>
                  <a:spcPct val="0"/>
                </a:spcBef>
                <a:spcAft>
                  <a:spcPct val="0"/>
                </a:spcAft>
              </a:pPr>
              <a:t>44</a:t>
            </a:fld>
            <a:endParaRPr lang="de-AT" smtClean="0">
              <a:solidFill>
                <a:schemeClr val="bg1"/>
              </a:solidFill>
              <a:latin typeface="Verdana" pitchFamily="34" charset="0"/>
            </a:endParaRPr>
          </a:p>
        </p:txBody>
      </p:sp>
      <p:sp>
        <p:nvSpPr>
          <p:cNvPr id="15365" name="Textfeld 1"/>
          <p:cNvSpPr txBox="1">
            <a:spLocks noChangeArrowheads="1"/>
          </p:cNvSpPr>
          <p:nvPr/>
        </p:nvSpPr>
        <p:spPr bwMode="auto">
          <a:xfrm>
            <a:off x="250825"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a:solidFill>
                  <a:srgbClr val="75726D"/>
                </a:solidFill>
                <a:latin typeface="Verdana" pitchFamily="34" charset="0"/>
              </a:rPr>
              <a:t>Förderung</a:t>
            </a:r>
            <a:endParaRPr lang="de-AT" sz="2400" b="1">
              <a:solidFill>
                <a:srgbClr val="75726D"/>
              </a:solidFill>
              <a:latin typeface="Verdana" pitchFamily="34" charset="0"/>
            </a:endParaRPr>
          </a:p>
        </p:txBody>
      </p:sp>
      <p:sp>
        <p:nvSpPr>
          <p:cNvPr id="15366" name="Inhaltsplatzhalter 1"/>
          <p:cNvSpPr>
            <a:spLocks noGrp="1"/>
          </p:cNvSpPr>
          <p:nvPr>
            <p:ph idx="1"/>
          </p:nvPr>
        </p:nvSpPr>
        <p:spPr>
          <a:xfrm>
            <a:off x="457200" y="1412875"/>
            <a:ext cx="8229600" cy="4525963"/>
          </a:xfrm>
        </p:spPr>
        <p:txBody>
          <a:bodyPr/>
          <a:lstStyle/>
          <a:p>
            <a:pPr marL="0" indent="0" eaLnBrk="1" hangingPunct="1">
              <a:buFont typeface="Arial" charset="0"/>
              <a:buNone/>
            </a:pPr>
            <a:r>
              <a:rPr lang="de-AT" smtClean="0"/>
              <a:t>Das Projekt GIP.nö wird aus Mitteln des Europäischen Fonds für Regionalentwicklung (EFRE) und des Landes Niederösterreich kofinanziert.</a:t>
            </a:r>
          </a:p>
        </p:txBody>
      </p:sp>
      <p:pic>
        <p:nvPicPr>
          <p:cNvPr id="15367" name="Grafik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3363913"/>
            <a:ext cx="1987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3" y="3500438"/>
            <a:ext cx="2527300" cy="226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668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4040188" cy="639762"/>
          </a:xfrm>
        </p:spPr>
        <p:txBody>
          <a:bodyPr/>
          <a:lstStyle/>
          <a:p>
            <a:r>
              <a:rPr lang="de-AT" dirty="0" smtClean="0"/>
              <a:t>Projekt</a:t>
            </a:r>
          </a:p>
        </p:txBody>
      </p:sp>
      <p:sp>
        <p:nvSpPr>
          <p:cNvPr id="13315" name="Inhaltsplatzhalter 8"/>
          <p:cNvSpPr>
            <a:spLocks noGrp="1"/>
          </p:cNvSpPr>
          <p:nvPr>
            <p:ph sz="half" idx="2"/>
          </p:nvPr>
        </p:nvSpPr>
        <p:spPr>
          <a:xfrm>
            <a:off x="467544" y="1556792"/>
            <a:ext cx="8280920" cy="4392488"/>
          </a:xfrm>
        </p:spPr>
        <p:txBody>
          <a:bodyPr/>
          <a:lstStyle/>
          <a:p>
            <a:r>
              <a:rPr lang="de-AT" dirty="0" smtClean="0"/>
              <a:t>Offizieller Start: 01.03.2013</a:t>
            </a:r>
          </a:p>
          <a:p>
            <a:r>
              <a:rPr lang="de-AT" dirty="0" smtClean="0"/>
              <a:t>Laufzeit: 24 Monate</a:t>
            </a:r>
          </a:p>
          <a:p>
            <a:r>
              <a:rPr lang="de-AT" dirty="0" smtClean="0"/>
              <a:t>Option zur Verlängerung um 2 x 1 Jahr</a:t>
            </a:r>
          </a:p>
          <a:p>
            <a:pPr>
              <a:lnSpc>
                <a:spcPct val="80000"/>
              </a:lnSpc>
              <a:defRPr/>
            </a:pPr>
            <a:r>
              <a:rPr lang="de-AT" altLang="de-DE" dirty="0"/>
              <a:t>Land finanziert </a:t>
            </a:r>
            <a:r>
              <a:rPr lang="de-AT" altLang="de-DE" b="1" dirty="0"/>
              <a:t>Ersterhebung:</a:t>
            </a:r>
            <a:r>
              <a:rPr lang="de-AT" altLang="de-DE" dirty="0"/>
              <a:t> € 1,8 Mio. </a:t>
            </a:r>
            <a:endParaRPr lang="de-AT" altLang="de-DE" dirty="0" smtClean="0"/>
          </a:p>
          <a:p>
            <a:pPr lvl="1">
              <a:lnSpc>
                <a:spcPct val="80000"/>
              </a:lnSpc>
              <a:defRPr/>
            </a:pPr>
            <a:r>
              <a:rPr lang="de-AT" altLang="de-DE" dirty="0" smtClean="0"/>
              <a:t>50% EU</a:t>
            </a:r>
          </a:p>
          <a:p>
            <a:pPr lvl="1">
              <a:lnSpc>
                <a:spcPct val="80000"/>
              </a:lnSpc>
              <a:defRPr/>
            </a:pPr>
            <a:r>
              <a:rPr lang="de-AT" altLang="de-DE" dirty="0" smtClean="0"/>
              <a:t>Rest</a:t>
            </a:r>
            <a:r>
              <a:rPr lang="de-AT" altLang="de-DE" dirty="0"/>
              <a:t>: </a:t>
            </a:r>
            <a:endParaRPr lang="de-AT" altLang="de-DE" dirty="0" smtClean="0"/>
          </a:p>
          <a:p>
            <a:pPr lvl="2">
              <a:lnSpc>
                <a:spcPct val="80000"/>
              </a:lnSpc>
              <a:defRPr/>
            </a:pPr>
            <a:r>
              <a:rPr lang="de-AT" altLang="de-DE" dirty="0" smtClean="0"/>
              <a:t>Abt. Gemeinden</a:t>
            </a:r>
          </a:p>
          <a:p>
            <a:pPr lvl="2">
              <a:lnSpc>
                <a:spcPct val="80000"/>
              </a:lnSpc>
              <a:defRPr/>
            </a:pPr>
            <a:r>
              <a:rPr lang="de-AT" altLang="de-DE" dirty="0" smtClean="0"/>
              <a:t>Abt. Gesamtverkehrsangelegenheiten</a:t>
            </a:r>
          </a:p>
          <a:p>
            <a:pPr lvl="2">
              <a:lnSpc>
                <a:spcPct val="80000"/>
              </a:lnSpc>
              <a:defRPr/>
            </a:pPr>
            <a:r>
              <a:rPr lang="de-AT" altLang="de-DE" dirty="0" smtClean="0"/>
              <a:t>Agrarbezirksbehörde</a:t>
            </a:r>
            <a:endParaRPr lang="de-AT" altLang="de-DE" dirty="0"/>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5</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1754470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764704"/>
            <a:ext cx="7560840" cy="576064"/>
          </a:xfrm>
        </p:spPr>
        <p:txBody>
          <a:bodyPr/>
          <a:lstStyle/>
          <a:p>
            <a:r>
              <a:rPr lang="de-AT" dirty="0" smtClean="0"/>
              <a:t>GIP in Niederösterreich – Status Quo</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6</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9" name="Inhaltsplatzhalter 8"/>
          <p:cNvSpPr>
            <a:spLocks noGrp="1"/>
          </p:cNvSpPr>
          <p:nvPr>
            <p:ph sz="half" idx="2"/>
          </p:nvPr>
        </p:nvSpPr>
        <p:spPr>
          <a:xfrm>
            <a:off x="467544" y="1484784"/>
            <a:ext cx="8280920" cy="4392488"/>
          </a:xfrm>
        </p:spPr>
        <p:txBody>
          <a:bodyPr>
            <a:noAutofit/>
          </a:bodyPr>
          <a:lstStyle/>
          <a:p>
            <a:pPr>
              <a:buClr>
                <a:srgbClr val="00B050"/>
              </a:buClr>
              <a:buFont typeface="Wingdings" pitchFamily="2" charset="2"/>
              <a:buChar char="ü"/>
            </a:pPr>
            <a:r>
              <a:rPr lang="de-AT" dirty="0" smtClean="0"/>
              <a:t>L und B-Straßen</a:t>
            </a:r>
          </a:p>
          <a:p>
            <a:pPr>
              <a:buClr>
                <a:srgbClr val="00B050"/>
              </a:buClr>
              <a:buFont typeface="Wingdings" pitchFamily="2" charset="2"/>
              <a:buChar char="ü"/>
            </a:pPr>
            <a:r>
              <a:rPr lang="de-AT" dirty="0"/>
              <a:t>St. Pölten</a:t>
            </a:r>
          </a:p>
          <a:p>
            <a:pPr>
              <a:buClr>
                <a:srgbClr val="00B050"/>
              </a:buClr>
              <a:buFont typeface="Wingdings" pitchFamily="2" charset="2"/>
              <a:buChar char="ü"/>
            </a:pPr>
            <a:r>
              <a:rPr lang="de-AT" dirty="0"/>
              <a:t>Radinfrastruktur in SUM Gemeinden</a:t>
            </a:r>
          </a:p>
          <a:p>
            <a:pPr>
              <a:buClr>
                <a:srgbClr val="92D050"/>
              </a:buClr>
              <a:buFont typeface="Verdana" pitchFamily="34" charset="0"/>
              <a:buChar char="~"/>
            </a:pPr>
            <a:r>
              <a:rPr lang="de-AT" dirty="0" smtClean="0"/>
              <a:t>Gemeindestraßen (aus Teleatlas)</a:t>
            </a:r>
          </a:p>
          <a:p>
            <a:pPr>
              <a:buClr>
                <a:srgbClr val="92D050"/>
              </a:buClr>
              <a:buSzPct val="101000"/>
              <a:buFont typeface="Verdana" pitchFamily="34" charset="0"/>
              <a:buChar char="~"/>
            </a:pPr>
            <a:r>
              <a:rPr lang="de-AT" dirty="0"/>
              <a:t>Nebenbahnen (-&gt;Lösung aufgrund Übernahme </a:t>
            </a:r>
            <a:r>
              <a:rPr lang="de-AT" dirty="0" smtClean="0"/>
              <a:t>notwendig</a:t>
            </a:r>
            <a:r>
              <a:rPr lang="de-AT" dirty="0"/>
              <a:t>)</a:t>
            </a:r>
          </a:p>
          <a:p>
            <a:pPr>
              <a:buClr>
                <a:srgbClr val="92D050"/>
              </a:buClr>
              <a:buSzPct val="101000"/>
              <a:buFont typeface="Verdana" pitchFamily="34" charset="0"/>
              <a:buChar char="~"/>
            </a:pPr>
            <a:r>
              <a:rPr lang="de-AT" dirty="0"/>
              <a:t>Haltestellen </a:t>
            </a:r>
            <a:r>
              <a:rPr lang="de-AT" dirty="0" smtClean="0"/>
              <a:t>(</a:t>
            </a:r>
            <a:r>
              <a:rPr lang="de-AT" dirty="0" err="1" smtClean="0"/>
              <a:t>tw</a:t>
            </a:r>
            <a:r>
              <a:rPr lang="de-AT" dirty="0" smtClean="0"/>
              <a:t>. nicht </a:t>
            </a:r>
            <a:r>
              <a:rPr lang="de-AT" dirty="0"/>
              <a:t>kontrolliert)</a:t>
            </a:r>
          </a:p>
          <a:p>
            <a:pPr>
              <a:buClr>
                <a:srgbClr val="FF0000"/>
              </a:buClr>
              <a:buSzPct val="101000"/>
              <a:buFont typeface="Symbol" pitchFamily="18" charset="2"/>
              <a:buChar char="-"/>
            </a:pPr>
            <a:r>
              <a:rPr lang="de-AT" dirty="0" smtClean="0"/>
              <a:t>Güterwege</a:t>
            </a:r>
          </a:p>
          <a:p>
            <a:pPr>
              <a:buClr>
                <a:srgbClr val="FF0000"/>
              </a:buClr>
              <a:buSzPct val="101000"/>
              <a:buFont typeface="Symbol" pitchFamily="18" charset="2"/>
              <a:buChar char="-"/>
            </a:pPr>
            <a:r>
              <a:rPr lang="de-AT" dirty="0"/>
              <a:t>Rad- und Fußwege neben L&amp;B und in Gemeinden</a:t>
            </a:r>
          </a:p>
          <a:p>
            <a:pPr marL="0" indent="0">
              <a:buNone/>
            </a:pPr>
            <a:endParaRPr lang="de-AT" dirty="0" smtClean="0"/>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1921172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4040188" cy="639762"/>
          </a:xfrm>
        </p:spPr>
        <p:txBody>
          <a:bodyPr/>
          <a:lstStyle/>
          <a:p>
            <a:r>
              <a:rPr lang="de-AT" dirty="0" smtClean="0"/>
              <a:t>Gemeindestraßennetz</a:t>
            </a:r>
          </a:p>
        </p:txBody>
      </p:sp>
      <p:sp>
        <p:nvSpPr>
          <p:cNvPr id="13315" name="Inhaltsplatzhalter 8"/>
          <p:cNvSpPr>
            <a:spLocks noGrp="1"/>
          </p:cNvSpPr>
          <p:nvPr>
            <p:ph sz="half" idx="2"/>
          </p:nvPr>
        </p:nvSpPr>
        <p:spPr>
          <a:xfrm>
            <a:off x="467544" y="1556792"/>
            <a:ext cx="8280920" cy="4392488"/>
          </a:xfrm>
        </p:spPr>
        <p:txBody>
          <a:bodyPr/>
          <a:lstStyle/>
          <a:p>
            <a:r>
              <a:rPr lang="de-AT" dirty="0" smtClean="0"/>
              <a:t>Lagemäßige Verbesserung (Achsgeometrie)</a:t>
            </a:r>
          </a:p>
          <a:p>
            <a:r>
              <a:rPr lang="de-AT" dirty="0" smtClean="0"/>
              <a:t>Kontrolle und Korrektur der Attribute</a:t>
            </a:r>
            <a:br>
              <a:rPr lang="de-AT" dirty="0" smtClean="0"/>
            </a:br>
            <a:r>
              <a:rPr lang="de-AT" dirty="0" smtClean="0"/>
              <a:t>(Straßennamen, Spuren, Verkehrsbedeutung, …)</a:t>
            </a:r>
          </a:p>
          <a:p>
            <a:r>
              <a:rPr lang="de-AT" dirty="0" smtClean="0"/>
              <a:t>Anbindung an andere Verkehrsnetze</a:t>
            </a:r>
          </a:p>
          <a:p>
            <a:r>
              <a:rPr lang="de-AT" dirty="0" smtClean="0"/>
              <a:t>Adressnamen auf Landesstraßen</a:t>
            </a:r>
          </a:p>
          <a:p>
            <a:r>
              <a:rPr lang="de-AT" dirty="0" smtClean="0"/>
              <a:t>Abbiegerelationen und Einbahnen im Gemeindestraßennetz</a:t>
            </a:r>
          </a:p>
          <a:p>
            <a:r>
              <a:rPr lang="de-AT" dirty="0" smtClean="0"/>
              <a:t>…</a:t>
            </a:r>
          </a:p>
          <a:p>
            <a:endParaRPr lang="de-AT" dirty="0" smtClean="0"/>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7</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3754649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6048672" cy="639762"/>
          </a:xfrm>
        </p:spPr>
        <p:txBody>
          <a:bodyPr/>
          <a:lstStyle/>
          <a:p>
            <a:r>
              <a:rPr lang="de-AT" dirty="0" smtClean="0"/>
              <a:t>Fuß- und Radwegenetz</a:t>
            </a:r>
          </a:p>
        </p:txBody>
      </p:sp>
      <p:sp>
        <p:nvSpPr>
          <p:cNvPr id="13315" name="Inhaltsplatzhalter 8"/>
          <p:cNvSpPr>
            <a:spLocks noGrp="1"/>
          </p:cNvSpPr>
          <p:nvPr>
            <p:ph sz="half" idx="2"/>
          </p:nvPr>
        </p:nvSpPr>
        <p:spPr>
          <a:xfrm>
            <a:off x="467544" y="1556792"/>
            <a:ext cx="8280920" cy="4392488"/>
          </a:xfrm>
        </p:spPr>
        <p:txBody>
          <a:bodyPr/>
          <a:lstStyle/>
          <a:p>
            <a:r>
              <a:rPr lang="de-AT" dirty="0" smtClean="0"/>
              <a:t>Öffentlich begeh- oder befahrbare Fuß- und Radwegeinfrastruktur entlang von Gemeinde- und Landesstraßen</a:t>
            </a:r>
          </a:p>
          <a:p>
            <a:r>
              <a:rPr lang="de-AT" dirty="0" smtClean="0"/>
              <a:t>Eigenständige Fuß- und Radwegeinfrastruktur</a:t>
            </a:r>
          </a:p>
          <a:p>
            <a:r>
              <a:rPr lang="de-AT" dirty="0" smtClean="0"/>
              <a:t>Erhebung von zeitlichen Beschränkungen der Begeh- oder Befahrbarkeit</a:t>
            </a:r>
          </a:p>
          <a:p>
            <a:endParaRPr lang="de-AT" dirty="0" smtClean="0"/>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8</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939615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platzhalter 7"/>
          <p:cNvSpPr>
            <a:spLocks noGrp="1"/>
          </p:cNvSpPr>
          <p:nvPr>
            <p:ph type="body" idx="1"/>
          </p:nvPr>
        </p:nvSpPr>
        <p:spPr>
          <a:xfrm>
            <a:off x="395536" y="836712"/>
            <a:ext cx="6048672" cy="639762"/>
          </a:xfrm>
        </p:spPr>
        <p:txBody>
          <a:bodyPr/>
          <a:lstStyle/>
          <a:p>
            <a:r>
              <a:rPr lang="de-AT" dirty="0" smtClean="0"/>
              <a:t>Güterwege</a:t>
            </a:r>
          </a:p>
        </p:txBody>
      </p:sp>
      <p:sp>
        <p:nvSpPr>
          <p:cNvPr id="13315" name="Inhaltsplatzhalter 8"/>
          <p:cNvSpPr>
            <a:spLocks noGrp="1"/>
          </p:cNvSpPr>
          <p:nvPr>
            <p:ph sz="half" idx="2"/>
          </p:nvPr>
        </p:nvSpPr>
        <p:spPr>
          <a:xfrm>
            <a:off x="467544" y="1556792"/>
            <a:ext cx="8280920" cy="4392488"/>
          </a:xfrm>
        </p:spPr>
        <p:txBody>
          <a:bodyPr/>
          <a:lstStyle/>
          <a:p>
            <a:r>
              <a:rPr lang="de-AT" dirty="0" smtClean="0"/>
              <a:t>Zufahrtswege</a:t>
            </a:r>
          </a:p>
          <a:p>
            <a:r>
              <a:rPr lang="de-AT" dirty="0" smtClean="0"/>
              <a:t>Wirtschaftswege</a:t>
            </a:r>
          </a:p>
          <a:p>
            <a:r>
              <a:rPr lang="de-AT" dirty="0" smtClean="0"/>
              <a:t>Kilometrierung des Güterwegenetzes</a:t>
            </a:r>
          </a:p>
          <a:p>
            <a:r>
              <a:rPr lang="de-AT" dirty="0" smtClean="0"/>
              <a:t>Abbiegerelationen zwischen Güterwegen und dem übrigen Gemeindestraßennetz</a:t>
            </a:r>
          </a:p>
          <a:p>
            <a:endParaRPr lang="de-AT" dirty="0" smtClean="0"/>
          </a:p>
          <a:p>
            <a:endParaRPr lang="de-AT" dirty="0" smtClean="0"/>
          </a:p>
          <a:p>
            <a:endParaRPr lang="de-AT" dirty="0" smtClean="0"/>
          </a:p>
          <a:p>
            <a:pPr marL="0" indent="0">
              <a:buNone/>
            </a:pPr>
            <a:r>
              <a:rPr lang="de-AT" dirty="0" smtClean="0"/>
              <a:t>		</a:t>
            </a:r>
          </a:p>
        </p:txBody>
      </p:sp>
      <p:sp>
        <p:nvSpPr>
          <p:cNvPr id="1331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BAD660E-FABF-4C5F-BFBF-77C11D64A34B}" type="datetime1">
              <a:rPr lang="de-AT" smtClean="0">
                <a:solidFill>
                  <a:schemeClr val="bg1"/>
                </a:solidFill>
                <a:latin typeface="Verdana" pitchFamily="34" charset="0"/>
              </a:rPr>
              <a:pPr eaLnBrk="1" fontAlgn="base" hangingPunct="1">
                <a:spcBef>
                  <a:spcPct val="0"/>
                </a:spcBef>
                <a:spcAft>
                  <a:spcPct val="0"/>
                </a:spcAft>
              </a:pPr>
              <a:t>20.03.2014</a:t>
            </a:fld>
            <a:endParaRPr lang="de-AT" smtClean="0">
              <a:solidFill>
                <a:schemeClr val="bg1"/>
              </a:solidFill>
              <a:latin typeface="Verdana" pitchFamily="34" charset="0"/>
            </a:endParaRPr>
          </a:p>
        </p:txBody>
      </p:sp>
      <p:sp>
        <p:nvSpPr>
          <p:cNvPr id="13320" name="Foliennummernplatzhalt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CABAD1C-C42F-45F8-8044-B029B98606A3}" type="slidenum">
              <a:rPr lang="de-AT" smtClean="0">
                <a:solidFill>
                  <a:schemeClr val="bg1"/>
                </a:solidFill>
                <a:latin typeface="Verdana" pitchFamily="34" charset="0"/>
              </a:rPr>
              <a:pPr eaLnBrk="1" fontAlgn="base" hangingPunct="1">
                <a:spcBef>
                  <a:spcPct val="0"/>
                </a:spcBef>
                <a:spcAft>
                  <a:spcPct val="0"/>
                </a:spcAft>
              </a:pPr>
              <a:t>9</a:t>
            </a:fld>
            <a:endParaRPr lang="de-AT" smtClean="0">
              <a:solidFill>
                <a:schemeClr val="bg1"/>
              </a:solidFill>
              <a:latin typeface="Verdana" pitchFamily="34" charset="0"/>
            </a:endParaRPr>
          </a:p>
        </p:txBody>
      </p:sp>
      <p:sp>
        <p:nvSpPr>
          <p:cNvPr id="13321" name="Textfeld 1"/>
          <p:cNvSpPr txBox="1">
            <a:spLocks noChangeArrowheads="1"/>
          </p:cNvSpPr>
          <p:nvPr/>
        </p:nvSpPr>
        <p:spPr bwMode="auto">
          <a:xfrm>
            <a:off x="250824" y="115888"/>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de-DE" sz="2400" b="1" dirty="0" err="1" smtClean="0">
                <a:solidFill>
                  <a:srgbClr val="75726D"/>
                </a:solidFill>
                <a:latin typeface="Verdana" pitchFamily="34" charset="0"/>
              </a:rPr>
              <a:t>GIP.nö</a:t>
            </a:r>
            <a:r>
              <a:rPr lang="de-DE" sz="2400" b="1" dirty="0" smtClean="0">
                <a:solidFill>
                  <a:srgbClr val="75726D"/>
                </a:solidFill>
                <a:latin typeface="Verdana" pitchFamily="34" charset="0"/>
              </a:rPr>
              <a:t> – das Projekt</a:t>
            </a:r>
            <a:endParaRPr lang="de-AT" sz="2400" b="1" dirty="0">
              <a:solidFill>
                <a:srgbClr val="75726D"/>
              </a:solidFill>
              <a:latin typeface="Verdana" pitchFamily="34" charset="0"/>
            </a:endParaRPr>
          </a:p>
        </p:txBody>
      </p:sp>
      <p:sp>
        <p:nvSpPr>
          <p:cNvPr id="8" name="Fußzeilenplatzhalter 3"/>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de-DE" dirty="0">
                <a:solidFill>
                  <a:schemeClr val="bg1"/>
                </a:solidFill>
                <a:latin typeface="Verdana" pitchFamily="34" charset="0"/>
              </a:rPr>
              <a:t>M</a:t>
            </a:r>
            <a:r>
              <a:rPr lang="de-DE" dirty="0" smtClean="0">
                <a:solidFill>
                  <a:schemeClr val="bg1"/>
                </a:solidFill>
                <a:latin typeface="Verdana" pitchFamily="34" charset="0"/>
              </a:rPr>
              <a:t>ag. Roman Dangl</a:t>
            </a:r>
          </a:p>
        </p:txBody>
      </p:sp>
    </p:spTree>
    <p:extLst>
      <p:ext uri="{BB962C8B-B14F-4D97-AF65-F5344CB8AC3E}">
        <p14:creationId xmlns:p14="http://schemas.microsoft.com/office/powerpoint/2010/main" val="3050273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GIP_NOE_PP_Vorlag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GIP_NOE_PP_Vorlage</Template>
  <TotalTime>0</TotalTime>
  <Words>1315</Words>
  <Application>Microsoft Office PowerPoint</Application>
  <PresentationFormat>Bildschirmpräsentation (4:3)</PresentationFormat>
  <Paragraphs>387</Paragraphs>
  <Slides>44</Slides>
  <Notes>4</Notes>
  <HiddenSlides>0</HiddenSlides>
  <MMClips>0</MMClips>
  <ScaleCrop>false</ScaleCrop>
  <HeadingPairs>
    <vt:vector size="4" baseType="variant">
      <vt:variant>
        <vt:lpstr>Design</vt:lpstr>
      </vt:variant>
      <vt:variant>
        <vt:i4>1</vt:i4>
      </vt:variant>
      <vt:variant>
        <vt:lpstr>Folientitel</vt:lpstr>
      </vt:variant>
      <vt:variant>
        <vt:i4>44</vt:i4>
      </vt:variant>
    </vt:vector>
  </HeadingPairs>
  <TitlesOfParts>
    <vt:vector size="45" baseType="lpstr">
      <vt:lpstr>GIP_NOE_PP_Vorlage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EVN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Sob Michael (EVN Geoinfo)</dc:creator>
  <cp:lastModifiedBy>Dangl Roman (RU7)</cp:lastModifiedBy>
  <cp:revision>119</cp:revision>
  <dcterms:created xsi:type="dcterms:W3CDTF">2013-03-18T15:44:49Z</dcterms:created>
  <dcterms:modified xsi:type="dcterms:W3CDTF">2014-03-20T10:10:11Z</dcterms:modified>
</cp:coreProperties>
</file>